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303" r:id="rId2"/>
    <p:sldId id="350" r:id="rId3"/>
    <p:sldId id="400" r:id="rId4"/>
    <p:sldId id="362" r:id="rId5"/>
    <p:sldId id="411" r:id="rId6"/>
    <p:sldId id="406" r:id="rId7"/>
    <p:sldId id="407" r:id="rId8"/>
    <p:sldId id="358" r:id="rId9"/>
    <p:sldId id="410" r:id="rId10"/>
    <p:sldId id="412" r:id="rId11"/>
    <p:sldId id="351" r:id="rId12"/>
    <p:sldId id="413" r:id="rId13"/>
    <p:sldId id="402" r:id="rId14"/>
    <p:sldId id="388" r:id="rId15"/>
    <p:sldId id="408" r:id="rId16"/>
    <p:sldId id="308" r:id="rId17"/>
    <p:sldId id="389" r:id="rId18"/>
    <p:sldId id="368" r:id="rId19"/>
    <p:sldId id="390" r:id="rId20"/>
    <p:sldId id="391" r:id="rId21"/>
    <p:sldId id="414" r:id="rId22"/>
    <p:sldId id="393" r:id="rId23"/>
    <p:sldId id="415" r:id="rId24"/>
    <p:sldId id="394" r:id="rId25"/>
    <p:sldId id="416" r:id="rId26"/>
    <p:sldId id="409" r:id="rId27"/>
    <p:sldId id="377" r:id="rId28"/>
    <p:sldId id="379" r:id="rId29"/>
    <p:sldId id="403" r:id="rId30"/>
    <p:sldId id="382" r:id="rId31"/>
    <p:sldId id="417" r:id="rId32"/>
    <p:sldId id="384" r:id="rId33"/>
    <p:sldId id="386" r:id="rId34"/>
    <p:sldId id="397" r:id="rId35"/>
    <p:sldId id="418" r:id="rId36"/>
    <p:sldId id="357" r:id="rId37"/>
    <p:sldId id="370" r:id="rId38"/>
    <p:sldId id="342" r:id="rId39"/>
    <p:sldId id="282" r:id="rId40"/>
    <p:sldId id="387" r:id="rId41"/>
    <p:sldId id="419" r:id="rId42"/>
    <p:sldId id="399" r:id="rId43"/>
    <p:sldId id="369" r:id="rId44"/>
    <p:sldId id="372" r:id="rId45"/>
    <p:sldId id="373" r:id="rId46"/>
    <p:sldId id="375" r:id="rId47"/>
    <p:sldId id="395" r:id="rId48"/>
    <p:sldId id="371" r:id="rId49"/>
    <p:sldId id="398" r:id="rId50"/>
    <p:sldId id="396" r:id="rId51"/>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isa" initials="p" lastIdx="11" clrIdx="0">
    <p:extLst>
      <p:ext uri="{19B8F6BF-5375-455C-9EA6-DF929625EA0E}">
        <p15:presenceInfo xmlns:p15="http://schemas.microsoft.com/office/powerpoint/2012/main" userId="paris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9BD5"/>
    <a:srgbClr val="EB7423"/>
    <a:srgbClr val="85E3CA"/>
    <a:srgbClr val="C6EEC7"/>
    <a:srgbClr val="95E595"/>
    <a:srgbClr val="66CCFF"/>
    <a:srgbClr val="B2D983"/>
    <a:srgbClr val="8DC648"/>
    <a:srgbClr val="7AC1E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3" autoAdjust="0"/>
    <p:restoredTop sz="95126" autoAdjust="0"/>
  </p:normalViewPr>
  <p:slideViewPr>
    <p:cSldViewPr>
      <p:cViewPr varScale="1">
        <p:scale>
          <a:sx n="56" d="100"/>
          <a:sy n="56" d="100"/>
        </p:scale>
        <p:origin x="1164" y="78"/>
      </p:cViewPr>
      <p:guideLst>
        <p:guide orient="horz" pos="3072"/>
        <p:guide pos="40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87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Shape 3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4" name="Shape 34"/>
          <p:cNvSpPr>
            <a:spLocks noGrp="1"/>
          </p:cNvSpPr>
          <p:nvPr>
            <p:ph type="body" sz="quarter" idx="1"/>
          </p:nvPr>
        </p:nvSpPr>
        <p:spPr>
          <a:xfrm>
            <a:off x="914400" y="4343400"/>
            <a:ext cx="5029200" cy="4114800"/>
          </a:xfrm>
          <a:prstGeom prst="rect">
            <a:avLst/>
          </a:prstGeom>
        </p:spPr>
        <p:txBody>
          <a:bodyPr/>
          <a:lstStyle/>
          <a:p>
            <a:pPr lvl="0"/>
            <a:endParaRPr/>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e.mathworks.com/help/nnet/ref/nnet.cnn.layer.imageinputlayer.html"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de.mathworks.com/help/nnet/ref/nnet.cnn.layer.maxpooling2dlayer.html" TargetMode="External"/><Relationship Id="rId5" Type="http://schemas.openxmlformats.org/officeDocument/2006/relationships/hyperlink" Target="https://de.mathworks.com/help/nnet/ref/nnet.cnn.layer.relulayer.html" TargetMode="External"/><Relationship Id="rId4" Type="http://schemas.openxmlformats.org/officeDocument/2006/relationships/hyperlink" Target="https://de.mathworks.com/help/nnet/ref/nnet.cnn.layer.convolution2dlayer.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9879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85649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177839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948810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189596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829420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b="0" i="0" dirty="0" smtClean="0">
                <a:effectLst/>
                <a:latin typeface="Helvetica Neue"/>
                <a:ea typeface="Helvetica Neue"/>
                <a:cs typeface="Helvetica Neue"/>
                <a:sym typeface="Helvetica Neue"/>
              </a:rPr>
              <a:t>Start with the </a:t>
            </a:r>
            <a:r>
              <a:rPr lang="en-US" sz="2200" b="0" i="0" u="none" strike="noStrike" dirty="0" err="1" smtClean="0">
                <a:effectLst/>
                <a:latin typeface="Helvetica Neue"/>
                <a:ea typeface="Helvetica Neue"/>
                <a:cs typeface="Helvetica Neue"/>
                <a:sym typeface="Helvetica Neue"/>
                <a:hlinkClick r:id="rId3"/>
              </a:rPr>
              <a:t>imageInputLayer</a:t>
            </a:r>
            <a:r>
              <a:rPr lang="en-US" sz="2200" b="0" i="0" dirty="0" smtClean="0">
                <a:effectLst/>
                <a:latin typeface="Helvetica Neue"/>
                <a:ea typeface="Helvetica Neue"/>
                <a:cs typeface="Helvetica Neue"/>
                <a:sym typeface="Helvetica Neue"/>
              </a:rPr>
              <a:t>, which defines the type and size of the input layer. For detection tasks, the CNN needs to analyze smaller sections of the image, so the input size must be similar in size to the smallest object in the data set.</a:t>
            </a:r>
          </a:p>
          <a:p>
            <a:r>
              <a:rPr lang="en-US" sz="2200" b="0" i="0" dirty="0" smtClean="0">
                <a:effectLst/>
                <a:latin typeface="Helvetica Neue"/>
                <a:ea typeface="Helvetica Neue"/>
                <a:cs typeface="Helvetica Neue"/>
                <a:sym typeface="Helvetica Neue"/>
              </a:rPr>
              <a:t>This input size is a balance between processing time and the amount of spatial detail the CNN needs to resolve.</a:t>
            </a:r>
          </a:p>
          <a:p>
            <a:r>
              <a:rPr lang="en-US" sz="2200" b="0" i="0" dirty="0" smtClean="0">
                <a:effectLst/>
                <a:latin typeface="Helvetica Neue"/>
                <a:ea typeface="Helvetica Neue"/>
                <a:cs typeface="Helvetica Neue"/>
                <a:sym typeface="Helvetica Neue"/>
              </a:rPr>
              <a:t/>
            </a:r>
            <a:br>
              <a:rPr lang="en-US" sz="2200" b="0" i="0" dirty="0" smtClean="0">
                <a:effectLst/>
                <a:latin typeface="Helvetica Neue"/>
                <a:ea typeface="Helvetica Neue"/>
                <a:cs typeface="Helvetica Neue"/>
                <a:sym typeface="Helvetica Neue"/>
              </a:rPr>
            </a:br>
            <a:r>
              <a:rPr lang="en-US" sz="2200" b="0" i="0" dirty="0" smtClean="0">
                <a:effectLst/>
                <a:latin typeface="Helvetica Neue"/>
                <a:ea typeface="Helvetica Neue"/>
                <a:cs typeface="Helvetica Neue"/>
                <a:sym typeface="Helvetica Neue"/>
              </a:rPr>
              <a:t>Next, define the middle layers of the network. The middle layers are made up of repeated blocks of </a:t>
            </a:r>
            <a:r>
              <a:rPr lang="en-US" sz="2200" b="0" i="0" u="none" strike="noStrike" dirty="0" smtClean="0">
                <a:effectLst/>
                <a:latin typeface="Helvetica Neue"/>
                <a:ea typeface="Helvetica Neue"/>
                <a:cs typeface="Helvetica Neue"/>
                <a:sym typeface="Helvetica Neue"/>
                <a:hlinkClick r:id="rId4"/>
              </a:rPr>
              <a:t>convolution2dLayer</a:t>
            </a:r>
            <a:r>
              <a:rPr lang="en-US" sz="2200" b="0" i="0" dirty="0" smtClean="0">
                <a:effectLst/>
                <a:latin typeface="Helvetica Neue"/>
                <a:ea typeface="Helvetica Neue"/>
                <a:cs typeface="Helvetica Neue"/>
                <a:sym typeface="Helvetica Neue"/>
              </a:rPr>
              <a:t>, </a:t>
            </a:r>
            <a:r>
              <a:rPr lang="en-US" sz="2200" b="0" i="0" u="none" strike="noStrike" dirty="0" err="1" smtClean="0">
                <a:effectLst/>
                <a:latin typeface="Helvetica Neue"/>
                <a:ea typeface="Helvetica Neue"/>
                <a:cs typeface="Helvetica Neue"/>
                <a:sym typeface="Helvetica Neue"/>
                <a:hlinkClick r:id="rId5"/>
              </a:rPr>
              <a:t>reluLayer</a:t>
            </a:r>
            <a:r>
              <a:rPr lang="en-US" sz="2200" b="0" i="0" dirty="0" smtClean="0">
                <a:effectLst/>
                <a:latin typeface="Helvetica Neue"/>
                <a:ea typeface="Helvetica Neue"/>
                <a:cs typeface="Helvetica Neue"/>
                <a:sym typeface="Helvetica Neue"/>
              </a:rPr>
              <a:t> (rectified linear units), and </a:t>
            </a:r>
            <a:r>
              <a:rPr lang="en-US" sz="2200" b="0" i="0" u="none" strike="noStrike" dirty="0" smtClean="0">
                <a:effectLst/>
                <a:latin typeface="Helvetica Neue"/>
                <a:ea typeface="Helvetica Neue"/>
                <a:cs typeface="Helvetica Neue"/>
                <a:sym typeface="Helvetica Neue"/>
                <a:hlinkClick r:id="rId6"/>
              </a:rPr>
              <a:t>maxPooling2dLayer</a:t>
            </a:r>
            <a:r>
              <a:rPr lang="en-US" sz="2200" b="0" i="0" dirty="0" smtClean="0">
                <a:effectLst/>
                <a:latin typeface="Helvetica Neue"/>
                <a:ea typeface="Helvetica Neue"/>
                <a:cs typeface="Helvetica Neue"/>
                <a:sym typeface="Helvetica Neue"/>
              </a:rPr>
              <a:t> layers. These layers form the core building blocks of convolutional neural networks.</a:t>
            </a:r>
          </a:p>
          <a:p>
            <a:endParaRPr lang="en-US" sz="2200" b="0" i="0" dirty="0" smtClean="0">
              <a:effectLst/>
              <a:latin typeface="Helvetica Neue"/>
              <a:sym typeface="Helvetica Neue"/>
            </a:endParaRPr>
          </a:p>
          <a:p>
            <a:endParaRPr lang="de-DE" dirty="0"/>
          </a:p>
        </p:txBody>
      </p:sp>
    </p:spTree>
    <p:extLst>
      <p:ext uri="{BB962C8B-B14F-4D97-AF65-F5344CB8AC3E}">
        <p14:creationId xmlns:p14="http://schemas.microsoft.com/office/powerpoint/2010/main" val="2007052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376727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Helvetica Neue"/>
                <a:ea typeface="Helvetica Neue"/>
                <a:cs typeface="Helvetica Neue"/>
                <a:sym typeface="Helvetica Neue"/>
              </a:rPr>
              <a:t>The main drawback of the linear filtering is that the details in the original image will be destroyed during reducing the noise. </a:t>
            </a:r>
          </a:p>
          <a:p>
            <a:r>
              <a:rPr lang="en-US" sz="2200" dirty="0" smtClean="0">
                <a:effectLst/>
                <a:latin typeface="Helvetica Neue"/>
                <a:ea typeface="Helvetica Neue"/>
                <a:cs typeface="Helvetica Neue"/>
                <a:sym typeface="Helvetica Neue"/>
              </a:rPr>
              <a:t>Anisotropic diffusion filtering proposed by </a:t>
            </a:r>
            <a:r>
              <a:rPr lang="en-US" sz="2200" dirty="0" err="1" smtClean="0">
                <a:effectLst/>
                <a:latin typeface="Helvetica Neue"/>
                <a:ea typeface="Helvetica Neue"/>
                <a:cs typeface="Helvetica Neue"/>
                <a:sym typeface="Helvetica Neue"/>
              </a:rPr>
              <a:t>Perona</a:t>
            </a:r>
            <a:r>
              <a:rPr lang="en-US" sz="2200" dirty="0" smtClean="0">
                <a:effectLst/>
                <a:latin typeface="Helvetica Neue"/>
                <a:ea typeface="Helvetica Neue"/>
                <a:cs typeface="Helvetica Neue"/>
                <a:sym typeface="Helvetica Neue"/>
              </a:rPr>
              <a:t> and Malic [reference] is a technique which reduces the image noise but preserves details and even enhances edges.</a:t>
            </a:r>
          </a:p>
          <a:p>
            <a:endParaRPr lang="de-DE" dirty="0"/>
          </a:p>
        </p:txBody>
      </p:sp>
    </p:spTree>
    <p:extLst>
      <p:ext uri="{BB962C8B-B14F-4D97-AF65-F5344CB8AC3E}">
        <p14:creationId xmlns:p14="http://schemas.microsoft.com/office/powerpoint/2010/main" val="1015066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210372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0117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Helvetica Neue"/>
                <a:ea typeface="Helvetica Neue"/>
                <a:cs typeface="Helvetica Neue"/>
                <a:sym typeface="Helvetica Neue"/>
              </a:rPr>
              <a:t>The ordered set of fiducial point coordinates </a:t>
            </a:r>
            <a:r>
              <a:rPr lang="en-US" sz="2200" i="1" dirty="0" smtClean="0">
                <a:effectLst/>
                <a:latin typeface="Helvetica Neue"/>
                <a:ea typeface="Helvetica Neue"/>
                <a:cs typeface="Helvetica Neue"/>
                <a:sym typeface="Helvetica Neue"/>
              </a:rPr>
              <a:t>P’ </a:t>
            </a:r>
            <a:r>
              <a:rPr lang="en-US" sz="2200" dirty="0" smtClean="0">
                <a:effectLst/>
                <a:latin typeface="Helvetica Neue"/>
                <a:ea typeface="Helvetica Neue"/>
                <a:cs typeface="Helvetica Neue"/>
                <a:sym typeface="Helvetica Neue"/>
              </a:rPr>
              <a:t>are then applied to compute the 6-DOF pose of the Z-frame with respect to the image plane. Finally, the computed frame position and orientation is used to compute the required motion of the robotic device to reach the target pose.</a:t>
            </a:r>
          </a:p>
          <a:p>
            <a:endParaRPr lang="de-DE" dirty="0"/>
          </a:p>
        </p:txBody>
      </p:sp>
    </p:spTree>
    <p:extLst>
      <p:ext uri="{BB962C8B-B14F-4D97-AF65-F5344CB8AC3E}">
        <p14:creationId xmlns:p14="http://schemas.microsoft.com/office/powerpoint/2010/main" val="40743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068945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754148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259381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139976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819392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31481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171955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936040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62576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637198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Helvetica Neue"/>
                <a:ea typeface="Helvetica Neue"/>
                <a:cs typeface="Helvetica Neue"/>
                <a:sym typeface="Helvetica Neue"/>
              </a:rPr>
              <a:t>Z-frame is </a:t>
            </a:r>
            <a:r>
              <a:rPr lang="en-US" sz="2200" b="0" i="0" u="none" strike="noStrike" baseline="0" dirty="0" smtClean="0">
                <a:effectLst/>
                <a:latin typeface="Helvetica Neue"/>
                <a:ea typeface="Helvetica Neue"/>
                <a:cs typeface="Helvetica Neue"/>
                <a:sym typeface="Helvetica Neue"/>
              </a:rPr>
              <a:t>a </a:t>
            </a:r>
            <a:r>
              <a:rPr lang="en-US" sz="2200" b="0" i="0" u="none" strike="noStrike" baseline="0" dirty="0" smtClean="0">
                <a:latin typeface="Helvetica Neue"/>
                <a:ea typeface="Helvetica Neue"/>
                <a:cs typeface="Helvetica Neue"/>
                <a:sym typeface="Helvetica Neue"/>
              </a:rPr>
              <a:t>passive tracking marker </a:t>
            </a:r>
          </a:p>
          <a:p>
            <a:r>
              <a:rPr lang="en-US" sz="2200" b="0" i="0" u="none" strike="noStrike" baseline="0" dirty="0" smtClean="0">
                <a:latin typeface="Helvetica Neue"/>
                <a:ea typeface="Helvetica Neue"/>
                <a:cs typeface="Helvetica Neue"/>
                <a:sym typeface="Helvetica Neue"/>
              </a:rPr>
              <a:t> control and tracking of the position and orientation of the instrument </a:t>
            </a:r>
          </a:p>
          <a:p>
            <a:r>
              <a:rPr lang="en-US" sz="2200" b="0" i="0" u="none" strike="noStrike" baseline="0" dirty="0" smtClean="0">
                <a:latin typeface="Helvetica Neue"/>
                <a:ea typeface="Helvetica Neue"/>
                <a:cs typeface="Helvetica Neue"/>
                <a:sym typeface="Helvetica Neue"/>
              </a:rPr>
              <a:t> </a:t>
            </a:r>
            <a:r>
              <a:rPr lang="en-US" sz="2200" dirty="0" smtClean="0">
                <a:effectLst/>
                <a:latin typeface="Helvetica Neue"/>
                <a:ea typeface="Helvetica Neue"/>
                <a:cs typeface="Helvetica Neue"/>
                <a:sym typeface="Helvetica Neue"/>
              </a:rPr>
              <a:t>designed with internal cylindrical tunnels, which are aligned in vertical and 45°-orientation at three sides (= Z-shape).</a:t>
            </a:r>
            <a:endParaRPr lang="de-DE" dirty="0" smtClean="0"/>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A single image slice will show seven ellipses, the centroids are used for localizing the </a:t>
            </a:r>
            <a:r>
              <a:rPr lang="de-DE" sz="2200" b="0" i="0" u="none" strike="noStrike" baseline="0" dirty="0" smtClean="0">
                <a:latin typeface="Helvetica Neue"/>
                <a:ea typeface="Helvetica Neue"/>
                <a:cs typeface="Helvetica Neue"/>
                <a:sym typeface="Helvetica Neue"/>
              </a:rPr>
              <a:t>frame</a:t>
            </a:r>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 The benefit from the Z-shaped marker design is that the full 6-DOF (DOF = degree of freedom) pose of the device can be extracted from the relationship of the dots that show up on the image. </a:t>
            </a:r>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Our new marker concept uses the same design with the Z-shaped tunnels, but it is fully additively manufactured.</a:t>
            </a:r>
            <a:endParaRPr lang="de-DE" dirty="0"/>
          </a:p>
        </p:txBody>
      </p:sp>
    </p:spTree>
    <p:extLst>
      <p:ext uri="{BB962C8B-B14F-4D97-AF65-F5344CB8AC3E}">
        <p14:creationId xmlns:p14="http://schemas.microsoft.com/office/powerpoint/2010/main" val="666143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390055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93698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643655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59997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6339026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4794651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682630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121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265397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47967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Helvetica Neue"/>
                <a:ea typeface="Helvetica Neue"/>
                <a:cs typeface="Helvetica Neue"/>
                <a:sym typeface="Helvetica Neue"/>
              </a:rPr>
              <a:t>Z-frame is </a:t>
            </a:r>
            <a:r>
              <a:rPr lang="en-US" sz="2200" b="0" i="0" u="none" strike="noStrike" baseline="0" dirty="0" smtClean="0">
                <a:effectLst/>
                <a:latin typeface="Helvetica Neue"/>
                <a:ea typeface="Helvetica Neue"/>
                <a:cs typeface="Helvetica Neue"/>
                <a:sym typeface="Helvetica Neue"/>
              </a:rPr>
              <a:t>a </a:t>
            </a:r>
            <a:r>
              <a:rPr lang="en-US" sz="2200" b="0" i="0" u="none" strike="noStrike" baseline="0" dirty="0" smtClean="0">
                <a:latin typeface="Helvetica Neue"/>
                <a:ea typeface="Helvetica Neue"/>
                <a:cs typeface="Helvetica Neue"/>
                <a:sym typeface="Helvetica Neue"/>
              </a:rPr>
              <a:t>passive tracking marker </a:t>
            </a:r>
          </a:p>
          <a:p>
            <a:r>
              <a:rPr lang="en-US" sz="2200" b="0" i="0" u="none" strike="noStrike" baseline="0" dirty="0" smtClean="0">
                <a:latin typeface="Helvetica Neue"/>
                <a:ea typeface="Helvetica Neue"/>
                <a:cs typeface="Helvetica Neue"/>
                <a:sym typeface="Helvetica Neue"/>
              </a:rPr>
              <a:t> control and tracking of the position and orientation of the instrument </a:t>
            </a:r>
          </a:p>
          <a:p>
            <a:r>
              <a:rPr lang="en-US" sz="2200" b="0" i="0" u="none" strike="noStrike" baseline="0" dirty="0" smtClean="0">
                <a:latin typeface="Helvetica Neue"/>
                <a:ea typeface="Helvetica Neue"/>
                <a:cs typeface="Helvetica Neue"/>
                <a:sym typeface="Helvetica Neue"/>
              </a:rPr>
              <a:t> </a:t>
            </a:r>
            <a:r>
              <a:rPr lang="en-US" sz="2200" dirty="0" smtClean="0">
                <a:effectLst/>
                <a:latin typeface="Helvetica Neue"/>
                <a:ea typeface="Helvetica Neue"/>
                <a:cs typeface="Helvetica Neue"/>
                <a:sym typeface="Helvetica Neue"/>
              </a:rPr>
              <a:t>designed with internal cylindrical tunnels, which are aligned in vertical and 45°-orientation at three sides (= Z-shape).</a:t>
            </a:r>
            <a:endParaRPr lang="de-DE" dirty="0" smtClean="0"/>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A single image slice will show seven ellipses, the centroids are used for localizing the </a:t>
            </a:r>
            <a:r>
              <a:rPr lang="de-DE" sz="2200" b="0" i="0" u="none" strike="noStrike" baseline="0" dirty="0" smtClean="0">
                <a:latin typeface="Helvetica Neue"/>
                <a:ea typeface="Helvetica Neue"/>
                <a:cs typeface="Helvetica Neue"/>
                <a:sym typeface="Helvetica Neue"/>
              </a:rPr>
              <a:t>frame</a:t>
            </a:r>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 The benefit from the Z-shaped marker design is that the full 6-DOF (DOF = degree of freedom) pose of the device can be extracted from the relationship of the dots that show up on the image. </a:t>
            </a:r>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Our new marker concept uses the same design with the Z-shaped tunnels, but it is fully additively manufactured.</a:t>
            </a:r>
            <a:endParaRPr lang="de-DE" dirty="0"/>
          </a:p>
        </p:txBody>
      </p:sp>
    </p:spTree>
    <p:extLst>
      <p:ext uri="{BB962C8B-B14F-4D97-AF65-F5344CB8AC3E}">
        <p14:creationId xmlns:p14="http://schemas.microsoft.com/office/powerpoint/2010/main" val="35598899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841553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Helvetica Neue"/>
                <a:ea typeface="Helvetica Neue"/>
                <a:cs typeface="Helvetica Neue"/>
                <a:sym typeface="Helvetica Neue"/>
              </a:rPr>
              <a:t>The main drawback of the linear filtering is that the details in the original image will be destroyed during reducing the noise. </a:t>
            </a:r>
          </a:p>
          <a:p>
            <a:r>
              <a:rPr lang="en-US" sz="2200" dirty="0" smtClean="0">
                <a:effectLst/>
                <a:latin typeface="Helvetica Neue"/>
                <a:ea typeface="Helvetica Neue"/>
                <a:cs typeface="Helvetica Neue"/>
                <a:sym typeface="Helvetica Neue"/>
              </a:rPr>
              <a:t>Anisotropic diffusion filtering proposed by </a:t>
            </a:r>
            <a:r>
              <a:rPr lang="en-US" sz="2200" dirty="0" err="1" smtClean="0">
                <a:effectLst/>
                <a:latin typeface="Helvetica Neue"/>
                <a:ea typeface="Helvetica Neue"/>
                <a:cs typeface="Helvetica Neue"/>
                <a:sym typeface="Helvetica Neue"/>
              </a:rPr>
              <a:t>Perona</a:t>
            </a:r>
            <a:r>
              <a:rPr lang="en-US" sz="2200" dirty="0" smtClean="0">
                <a:effectLst/>
                <a:latin typeface="Helvetica Neue"/>
                <a:ea typeface="Helvetica Neue"/>
                <a:cs typeface="Helvetica Neue"/>
                <a:sym typeface="Helvetica Neue"/>
              </a:rPr>
              <a:t> and Malic [reference] is a technique which reduces the image noise but preserves details and even enhances edges.</a:t>
            </a:r>
          </a:p>
          <a:p>
            <a:endParaRPr lang="de-DE" dirty="0"/>
          </a:p>
        </p:txBody>
      </p:sp>
    </p:spTree>
    <p:extLst>
      <p:ext uri="{BB962C8B-B14F-4D97-AF65-F5344CB8AC3E}">
        <p14:creationId xmlns:p14="http://schemas.microsoft.com/office/powerpoint/2010/main" val="1241009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Helvetica Neue"/>
                <a:ea typeface="Helvetica Neue"/>
                <a:cs typeface="Helvetica Neue"/>
                <a:sym typeface="Helvetica Neue"/>
              </a:rPr>
              <a:t>The ordered set of fiducial point coordinates </a:t>
            </a:r>
            <a:r>
              <a:rPr lang="en-US" sz="2200" i="1" dirty="0" smtClean="0">
                <a:effectLst/>
                <a:latin typeface="Helvetica Neue"/>
                <a:ea typeface="Helvetica Neue"/>
                <a:cs typeface="Helvetica Neue"/>
                <a:sym typeface="Helvetica Neue"/>
              </a:rPr>
              <a:t>P’ </a:t>
            </a:r>
            <a:r>
              <a:rPr lang="en-US" sz="2200" dirty="0" smtClean="0">
                <a:effectLst/>
                <a:latin typeface="Helvetica Neue"/>
                <a:ea typeface="Helvetica Neue"/>
                <a:cs typeface="Helvetica Neue"/>
                <a:sym typeface="Helvetica Neue"/>
              </a:rPr>
              <a:t>are then applied to compute the 6-DOF pose of the Z-frame with respect to the image plane. Finally, the computed frame position and orientation is used to compute the required motion of the robotic device to reach the target pose.</a:t>
            </a:r>
          </a:p>
          <a:p>
            <a:endParaRPr lang="de-DE" dirty="0"/>
          </a:p>
        </p:txBody>
      </p:sp>
    </p:spTree>
    <p:extLst>
      <p:ext uri="{BB962C8B-B14F-4D97-AF65-F5344CB8AC3E}">
        <p14:creationId xmlns:p14="http://schemas.microsoft.com/office/powerpoint/2010/main" val="3036853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343144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Talk about different approach for rotation like feature extraction SURF and</a:t>
            </a:r>
            <a:r>
              <a:rPr lang="de-DE" baseline="0" dirty="0" smtClean="0"/>
              <a:t> SIFT and MSER but they didnt work for all the images because of the differeces in circle shapes</a:t>
            </a:r>
            <a:endParaRPr lang="de-DE" dirty="0"/>
          </a:p>
        </p:txBody>
      </p:sp>
    </p:spTree>
    <p:extLst>
      <p:ext uri="{BB962C8B-B14F-4D97-AF65-F5344CB8AC3E}">
        <p14:creationId xmlns:p14="http://schemas.microsoft.com/office/powerpoint/2010/main" val="12129670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277776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2975273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251611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Helvetica Neue"/>
                <a:ea typeface="Helvetica Neue"/>
                <a:cs typeface="Helvetica Neue"/>
                <a:sym typeface="Helvetica Neue"/>
              </a:rPr>
              <a:t>Z-frame is </a:t>
            </a:r>
            <a:r>
              <a:rPr lang="en-US" sz="2200" b="0" i="0" u="none" strike="noStrike" baseline="0" dirty="0" smtClean="0">
                <a:effectLst/>
                <a:latin typeface="Helvetica Neue"/>
                <a:ea typeface="Helvetica Neue"/>
                <a:cs typeface="Helvetica Neue"/>
                <a:sym typeface="Helvetica Neue"/>
              </a:rPr>
              <a:t>a </a:t>
            </a:r>
            <a:r>
              <a:rPr lang="en-US" sz="2200" b="0" i="0" u="none" strike="noStrike" baseline="0" dirty="0" smtClean="0">
                <a:latin typeface="Helvetica Neue"/>
                <a:ea typeface="Helvetica Neue"/>
                <a:cs typeface="Helvetica Neue"/>
                <a:sym typeface="Helvetica Neue"/>
              </a:rPr>
              <a:t>passive tracking marker </a:t>
            </a:r>
          </a:p>
          <a:p>
            <a:r>
              <a:rPr lang="en-US" sz="2200" b="0" i="0" u="none" strike="noStrike" baseline="0" dirty="0" smtClean="0">
                <a:latin typeface="Helvetica Neue"/>
                <a:ea typeface="Helvetica Neue"/>
                <a:cs typeface="Helvetica Neue"/>
                <a:sym typeface="Helvetica Neue"/>
              </a:rPr>
              <a:t> control and tracking of the position and orientation of the instrument </a:t>
            </a:r>
          </a:p>
          <a:p>
            <a:r>
              <a:rPr lang="en-US" sz="2200" b="0" i="0" u="none" strike="noStrike" baseline="0" dirty="0" smtClean="0">
                <a:latin typeface="Helvetica Neue"/>
                <a:ea typeface="Helvetica Neue"/>
                <a:cs typeface="Helvetica Neue"/>
                <a:sym typeface="Helvetica Neue"/>
              </a:rPr>
              <a:t> </a:t>
            </a:r>
            <a:r>
              <a:rPr lang="en-US" sz="2200" dirty="0" smtClean="0">
                <a:effectLst/>
                <a:latin typeface="Helvetica Neue"/>
                <a:ea typeface="Helvetica Neue"/>
                <a:cs typeface="Helvetica Neue"/>
                <a:sym typeface="Helvetica Neue"/>
              </a:rPr>
              <a:t>designed with internal cylindrical tunnels, which are aligned in vertical and 45°-orientation at three sides (= Z-shape).</a:t>
            </a:r>
            <a:endParaRPr lang="de-DE" dirty="0" smtClean="0"/>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A single image slice will show seven ellipses, the centroids are used for localizing the </a:t>
            </a:r>
            <a:r>
              <a:rPr lang="de-DE" sz="2200" b="0" i="0" u="none" strike="noStrike" baseline="0" dirty="0" smtClean="0">
                <a:latin typeface="Helvetica Neue"/>
                <a:ea typeface="Helvetica Neue"/>
                <a:cs typeface="Helvetica Neue"/>
                <a:sym typeface="Helvetica Neue"/>
              </a:rPr>
              <a:t>frame</a:t>
            </a:r>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 The benefit from the Z-shaped marker design is that the full 6-DOF (DOF = degree of freedom) pose of the device can be extracted from the relationship of the dots that show up on the image. </a:t>
            </a:r>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Our new marker concept uses the same design with the Z-shaped tunnels, but it is fully additively manufactured.</a:t>
            </a:r>
            <a:endParaRPr lang="de-DE" dirty="0"/>
          </a:p>
        </p:txBody>
      </p:sp>
    </p:spTree>
    <p:extLst>
      <p:ext uri="{BB962C8B-B14F-4D97-AF65-F5344CB8AC3E}">
        <p14:creationId xmlns:p14="http://schemas.microsoft.com/office/powerpoint/2010/main" val="3786214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6" indent="0" algn="just" defTabSz="457200" eaLnBrk="1" fontAlgn="auto" latinLnBrk="0" hangingPunct="1">
              <a:lnSpc>
                <a:spcPct val="117999"/>
              </a:lnSpc>
              <a:spcBef>
                <a:spcPts val="0"/>
              </a:spcBef>
              <a:spcAft>
                <a:spcPts val="0"/>
              </a:spcAft>
              <a:buClrTx/>
              <a:buSzTx/>
              <a:buFontTx/>
              <a:buNone/>
              <a:tabLst/>
              <a:defRPr/>
            </a:pPr>
            <a:r>
              <a:rPr lang="en-US" sz="2400" dirty="0" smtClean="0">
                <a:latin typeface="Calibri" pitchFamily="34" charset="0"/>
              </a:rPr>
              <a:t>Clear identification of the correct view of the marker</a:t>
            </a:r>
          </a:p>
          <a:p>
            <a:endParaRPr lang="en-US" sz="2200" dirty="0" smtClean="0">
              <a:effectLst/>
              <a:latin typeface="Helvetica Neue"/>
              <a:ea typeface="Helvetica Neue"/>
              <a:cs typeface="Helvetica Neue"/>
              <a:sym typeface="Helvetica Neue"/>
            </a:endParaRPr>
          </a:p>
          <a:p>
            <a:endParaRPr lang="en-US" sz="2200" dirty="0" smtClean="0">
              <a:effectLst/>
              <a:latin typeface="Helvetica Neue"/>
              <a:ea typeface="Helvetica Neue"/>
              <a:cs typeface="Helvetica Neue"/>
              <a:sym typeface="Helvetica Neue"/>
            </a:endParaRPr>
          </a:p>
          <a:p>
            <a:r>
              <a:rPr lang="en-US" sz="2200" dirty="0" smtClean="0">
                <a:effectLst/>
                <a:latin typeface="Helvetica Neue"/>
                <a:ea typeface="Helvetica Neue"/>
                <a:cs typeface="Helvetica Neue"/>
                <a:sym typeface="Helvetica Neue"/>
              </a:rPr>
              <a:t>Z-frame is </a:t>
            </a:r>
            <a:r>
              <a:rPr lang="en-US" sz="2200" b="0" i="0" u="none" strike="noStrike" baseline="0" dirty="0" smtClean="0">
                <a:effectLst/>
                <a:latin typeface="Helvetica Neue"/>
                <a:ea typeface="Helvetica Neue"/>
                <a:cs typeface="Helvetica Neue"/>
                <a:sym typeface="Helvetica Neue"/>
              </a:rPr>
              <a:t>a </a:t>
            </a:r>
            <a:r>
              <a:rPr lang="en-US" sz="2200" b="0" i="0" u="none" strike="noStrike" baseline="0" dirty="0" smtClean="0">
                <a:latin typeface="Helvetica Neue"/>
                <a:ea typeface="Helvetica Neue"/>
                <a:cs typeface="Helvetica Neue"/>
                <a:sym typeface="Helvetica Neue"/>
              </a:rPr>
              <a:t>passive tracking marker </a:t>
            </a:r>
          </a:p>
          <a:p>
            <a:r>
              <a:rPr lang="en-US" sz="2200" b="0" i="0" u="none" strike="noStrike" baseline="0" dirty="0" smtClean="0">
                <a:latin typeface="Helvetica Neue"/>
                <a:ea typeface="Helvetica Neue"/>
                <a:cs typeface="Helvetica Neue"/>
                <a:sym typeface="Helvetica Neue"/>
              </a:rPr>
              <a:t> control and tracking of the position and orientation of the instrument </a:t>
            </a:r>
          </a:p>
          <a:p>
            <a:r>
              <a:rPr lang="en-US" sz="2200" b="0" i="0" u="none" strike="noStrike" baseline="0" dirty="0" smtClean="0">
                <a:latin typeface="Helvetica Neue"/>
                <a:ea typeface="Helvetica Neue"/>
                <a:cs typeface="Helvetica Neue"/>
                <a:sym typeface="Helvetica Neue"/>
              </a:rPr>
              <a:t> </a:t>
            </a:r>
            <a:r>
              <a:rPr lang="en-US" sz="2200" dirty="0" smtClean="0">
                <a:effectLst/>
                <a:latin typeface="Helvetica Neue"/>
                <a:ea typeface="Helvetica Neue"/>
                <a:cs typeface="Helvetica Neue"/>
                <a:sym typeface="Helvetica Neue"/>
              </a:rPr>
              <a:t>designed with internal cylindrical tunnels, which are aligned in vertical and 45°-orientation at three sides (= Z-shape).</a:t>
            </a:r>
            <a:endParaRPr lang="de-DE" dirty="0" smtClean="0"/>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A single image slice will show seven ellipses, the centroids are used for localizing the </a:t>
            </a:r>
            <a:r>
              <a:rPr lang="de-DE" sz="2200" b="0" i="0" u="none" strike="noStrike" baseline="0" dirty="0" smtClean="0">
                <a:latin typeface="Helvetica Neue"/>
                <a:ea typeface="Helvetica Neue"/>
                <a:cs typeface="Helvetica Neue"/>
                <a:sym typeface="Helvetica Neue"/>
              </a:rPr>
              <a:t>frame</a:t>
            </a:r>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 The benefit from the Z-shaped marker design is that the full 6-DOF (DOF = degree of freedom) pose of the device can be extracted from the relationship of the dots that show up on the image. </a:t>
            </a:r>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Our new marker concept uses the same design with the Z-shaped tunnels, but it is fully additively manufactured.</a:t>
            </a:r>
            <a:endParaRPr lang="de-DE" sz="2200" b="0" i="0" u="none" strike="noStrike" baseline="0" dirty="0" smtClean="0">
              <a:latin typeface="Helvetica Neue"/>
              <a:ea typeface="Helvetica Neue"/>
              <a:cs typeface="Helvetica Neue"/>
              <a:sym typeface="Helvetica Neue"/>
            </a:endParaRPr>
          </a:p>
          <a:p>
            <a:endParaRPr lang="de-DE" sz="2200" b="0" i="0" u="none" strike="noStrike" baseline="0" dirty="0" smtClean="0">
              <a:latin typeface="Helvetica Neue"/>
              <a:sym typeface="Helvetica Neue"/>
            </a:endParaRPr>
          </a:p>
          <a:p>
            <a:pPr lvl="6" indent="0" algn="just">
              <a:buSzPct val="75000"/>
              <a:defRPr sz="1800"/>
            </a:pPr>
            <a:r>
              <a:rPr lang="en-US" sz="2400" dirty="0" smtClean="0">
                <a:latin typeface="Calibri" pitchFamily="34" charset="0"/>
              </a:rPr>
              <a:t>Center pointing triangles: Indirect detection of the center of the marker</a:t>
            </a:r>
          </a:p>
          <a:p>
            <a:pPr lvl="6" indent="0" algn="just">
              <a:buSzPct val="75000"/>
              <a:defRPr sz="1800"/>
            </a:pPr>
            <a:endParaRPr lang="en-US" sz="2400" dirty="0" smtClean="0">
              <a:latin typeface="Calibri" pitchFamily="34" charset="0"/>
            </a:endParaRPr>
          </a:p>
          <a:p>
            <a:pPr lvl="6" indent="0" algn="just">
              <a:buSzPct val="75000"/>
              <a:defRPr sz="1800"/>
            </a:pPr>
            <a:r>
              <a:rPr lang="en-US" sz="2400" dirty="0" smtClean="0">
                <a:latin typeface="Calibri" pitchFamily="34" charset="0"/>
              </a:rPr>
              <a:t>Z-axis indication triangle:  Clear identification of the correct view orientation of the marker</a:t>
            </a:r>
          </a:p>
          <a:p>
            <a:pPr lvl="6" indent="0" algn="just">
              <a:buSzPct val="75000"/>
              <a:defRPr sz="1800"/>
            </a:pPr>
            <a:endParaRPr lang="en-US" sz="2400" dirty="0" smtClean="0">
              <a:latin typeface="Calibri" pitchFamily="34" charset="0"/>
            </a:endParaRPr>
          </a:p>
          <a:p>
            <a:pPr marL="0" marR="0" indent="0" algn="ctr" defTabSz="457200" rtl="0" eaLnBrk="1" fontAlgn="auto" latinLnBrk="0" hangingPunct="1">
              <a:lnSpc>
                <a:spcPct val="117999"/>
              </a:lnSpc>
              <a:spcBef>
                <a:spcPts val="0"/>
              </a:spcBef>
              <a:spcAft>
                <a:spcPts val="0"/>
              </a:spcAft>
              <a:buClrTx/>
              <a:buSzTx/>
              <a:buFontTx/>
              <a:buNone/>
              <a:tabLst/>
              <a:defRPr/>
            </a:pPr>
            <a:r>
              <a:rPr lang="en-US" sz="2400" dirty="0" smtClean="0">
                <a:solidFill>
                  <a:srgbClr val="000000"/>
                </a:solidFill>
                <a:latin typeface="Calibri" panose="020F0502020204030204" pitchFamily="34" charset="0"/>
                <a:cs typeface="Calibri" panose="020F0502020204030204" pitchFamily="34" charset="0"/>
              </a:rPr>
              <a:t>Z-RP-MR-marker with the distinct shaped    internal tunnels in the CAD-view</a:t>
            </a:r>
            <a:endPar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endParaRPr>
          </a:p>
          <a:p>
            <a:endParaRPr lang="de-DE" dirty="0"/>
          </a:p>
        </p:txBody>
      </p:sp>
    </p:spTree>
    <p:extLst>
      <p:ext uri="{BB962C8B-B14F-4D97-AF65-F5344CB8AC3E}">
        <p14:creationId xmlns:p14="http://schemas.microsoft.com/office/powerpoint/2010/main" val="3547766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90554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876774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7448522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8" name="Shape 8"/>
          <p:cNvSpPr/>
          <p:nvPr/>
        </p:nvSpPr>
        <p:spPr>
          <a:xfrm>
            <a:off x="5622351" y="101189"/>
            <a:ext cx="1760097"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600" b="1" u="sng">
                <a:latin typeface="Helvetica"/>
                <a:ea typeface="Helvetica"/>
                <a:cs typeface="Helvetica"/>
                <a:sym typeface="Helvetica"/>
              </a:defRPr>
            </a:lvl1pPr>
          </a:lstStyle>
          <a:p>
            <a:pPr lvl="0" algn="ctr" defTabSz="584200">
              <a:defRPr sz="1800"/>
            </a:pPr>
            <a:r>
              <a:rPr lang="de-DE" sz="1800" b="0" u="none" dirty="0" smtClean="0">
                <a:solidFill>
                  <a:schemeClr val="accent1">
                    <a:lumMod val="50000"/>
                  </a:schemeClr>
                </a:solidFill>
                <a:latin typeface="Calibri" panose="020F0502020204030204" pitchFamily="34" charset="0"/>
                <a:ea typeface="Helvetica"/>
                <a:cs typeface="Helvetica"/>
                <a:sym typeface="Helvetica Light"/>
              </a:rPr>
              <a:t>Robert Odenbach</a:t>
            </a:r>
          </a:p>
          <a:p>
            <a:pPr lvl="0" algn="ctr" defTabSz="584200">
              <a:defRPr sz="1800"/>
            </a:pPr>
            <a:r>
              <a:rPr lang="de-DE" sz="1800" b="0" u="none" dirty="0" err="1" smtClean="0">
                <a:solidFill>
                  <a:schemeClr val="accent1">
                    <a:lumMod val="50000"/>
                  </a:schemeClr>
                </a:solidFill>
                <a:latin typeface="Calibri" panose="020F0502020204030204" pitchFamily="34" charset="0"/>
                <a:ea typeface="Helvetica"/>
                <a:cs typeface="Helvetica"/>
                <a:sym typeface="Helvetica Light"/>
              </a:rPr>
              <a:t>February</a:t>
            </a:r>
            <a:r>
              <a:rPr lang="de-DE" sz="1800" b="0" u="none" dirty="0" smtClean="0">
                <a:solidFill>
                  <a:schemeClr val="accent1">
                    <a:lumMod val="50000"/>
                  </a:schemeClr>
                </a:solidFill>
                <a:latin typeface="Calibri" panose="020F0502020204030204" pitchFamily="34" charset="0"/>
                <a:ea typeface="Helvetica"/>
                <a:cs typeface="Helvetica"/>
                <a:sym typeface="Helvetica Light"/>
              </a:rPr>
              <a:t> 2017</a:t>
            </a:r>
            <a:r>
              <a:rPr sz="1800" b="0" u="none" dirty="0" smtClean="0">
                <a:solidFill>
                  <a:schemeClr val="accent1">
                    <a:lumMod val="50000"/>
                  </a:schemeClr>
                </a:solidFill>
                <a:latin typeface="Calibri" panose="020F0502020204030204" pitchFamily="34" charset="0"/>
                <a:ea typeface="Helvetica"/>
                <a:cs typeface="Helvetica"/>
                <a:sym typeface="Helvetica Light"/>
              </a:rPr>
              <a:t> </a:t>
            </a:r>
            <a:endParaRPr sz="1800" b="0" u="none" dirty="0">
              <a:solidFill>
                <a:schemeClr val="accent1">
                  <a:lumMod val="50000"/>
                </a:schemeClr>
              </a:solidFill>
              <a:latin typeface="Calibri" panose="020F0502020204030204" pitchFamily="34" charset="0"/>
              <a:ea typeface="Helvetica"/>
              <a:cs typeface="Helvetica"/>
              <a:sym typeface="Helvetica Light"/>
            </a:endParaRPr>
          </a:p>
        </p:txBody>
      </p:sp>
      <p:sp>
        <p:nvSpPr>
          <p:cNvPr id="10" name="Shape 10"/>
          <p:cNvSpPr/>
          <p:nvPr/>
        </p:nvSpPr>
        <p:spPr>
          <a:xfrm>
            <a:off x="-19150" y="1348407"/>
            <a:ext cx="13043099" cy="1"/>
          </a:xfrm>
          <a:prstGeom prst="line">
            <a:avLst/>
          </a:prstGeom>
          <a:ln w="25400">
            <a:solidFill>
              <a:srgbClr val="92D050"/>
            </a:solidFill>
            <a:miter lim="400000"/>
          </a:ln>
        </p:spPr>
        <p:txBody>
          <a:bodyPr lIns="50800" tIns="50800" rIns="50800" bIns="50800" anchor="ctr"/>
          <a:lstStyle/>
          <a:p>
            <a:pPr lvl="0">
              <a:defRPr sz="2400"/>
            </a:pPr>
            <a:endParaRPr/>
          </a:p>
        </p:txBody>
      </p:sp>
      <p:pic>
        <p:nvPicPr>
          <p:cNvPr id="2" name="Grafik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7704" y="127344"/>
            <a:ext cx="2952328" cy="1023984"/>
          </a:xfrm>
          <a:prstGeom prst="rect">
            <a:avLst/>
          </a:prstGeom>
        </p:spPr>
      </p:pic>
      <p:pic>
        <p:nvPicPr>
          <p:cNvPr id="9" name="Picture 2" descr="D:\INKA\Bilder INKA\LOGO\RZ_InKa_Logo_4C 15x5.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679180" y="124273"/>
            <a:ext cx="2159924" cy="864096"/>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userDrawn="1"/>
        </p:nvSpPr>
        <p:spPr>
          <a:xfrm>
            <a:off x="4774208" y="0"/>
            <a:ext cx="3384376" cy="988368"/>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de-DE" sz="24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Textfeld 10"/>
          <p:cNvSpPr txBox="1"/>
          <p:nvPr userDrawn="1"/>
        </p:nvSpPr>
        <p:spPr>
          <a:xfrm>
            <a:off x="10462840" y="968817"/>
            <a:ext cx="237626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584200" rtl="0" fontAlgn="auto" latinLnBrk="1" hangingPunct="0">
              <a:lnSpc>
                <a:spcPct val="100000"/>
              </a:lnSpc>
              <a:spcBef>
                <a:spcPts val="0"/>
              </a:spcBef>
              <a:spcAft>
                <a:spcPts val="0"/>
              </a:spcAft>
              <a:buClrTx/>
              <a:buSzTx/>
              <a:buFontTx/>
              <a:buNone/>
              <a:tabLst/>
            </a:pPr>
            <a:r>
              <a:rPr lang="de-DE" sz="1800" b="0" u="none" dirty="0" smtClean="0">
                <a:solidFill>
                  <a:schemeClr val="accent1">
                    <a:lumMod val="50000"/>
                  </a:schemeClr>
                </a:solidFill>
                <a:latin typeface="Calibri" panose="020F0502020204030204" pitchFamily="34" charset="0"/>
                <a:ea typeface="Helvetica"/>
                <a:cs typeface="Helvetica"/>
                <a:sym typeface="Helvetica Light"/>
              </a:rPr>
              <a:t>Folie </a:t>
            </a:r>
            <a:fld id="{B4BA70AB-DA64-4548-9935-48EA5FA099EE}" type="slidenum">
              <a:rPr lang="de-DE" sz="1800" b="0" u="none" smtClean="0">
                <a:solidFill>
                  <a:schemeClr val="accent1">
                    <a:lumMod val="50000"/>
                  </a:schemeClr>
                </a:solidFill>
                <a:latin typeface="Calibri" panose="020F0502020204030204" pitchFamily="34" charset="0"/>
                <a:ea typeface="Helvetica"/>
                <a:cs typeface="Helvetica"/>
                <a:sym typeface="Helvetica Light"/>
              </a:rPr>
              <a:pPr marL="0" marR="0" indent="0" algn="r" defTabSz="584200" rtl="0" fontAlgn="auto" latinLnBrk="1" hangingPunct="0">
                <a:lnSpc>
                  <a:spcPct val="100000"/>
                </a:lnSpc>
                <a:spcBef>
                  <a:spcPts val="0"/>
                </a:spcBef>
                <a:spcAft>
                  <a:spcPts val="0"/>
                </a:spcAft>
                <a:buClrTx/>
                <a:buSzTx/>
                <a:buFontTx/>
                <a:buNone/>
                <a:tabLst/>
              </a:pPr>
              <a:t>‹#›</a:t>
            </a:fld>
            <a:endParaRPr lang="de-DE" sz="1800" b="0" u="none" dirty="0">
              <a:solidFill>
                <a:schemeClr val="accent1">
                  <a:lumMod val="50000"/>
                </a:schemeClr>
              </a:solidFill>
              <a:latin typeface="Calibri" panose="020F0502020204030204" pitchFamily="34" charset="0"/>
              <a:ea typeface="Helvetica"/>
              <a:cs typeface="Helvetica"/>
              <a:sym typeface="Helvetica Light"/>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pPr lvl="0">
              <a:defRPr sz="1800"/>
            </a:pPr>
            <a:r>
              <a:rPr sz="8000"/>
              <a:t>Title Text</a:t>
            </a:r>
          </a:p>
        </p:txBody>
      </p:sp>
      <p:sp>
        <p:nvSpPr>
          <p:cNvPr id="23" name="Shape 23"/>
          <p:cNvSpPr>
            <a:spLocks noGrp="1"/>
          </p:cNvSpPr>
          <p:nvPr>
            <p:ph type="body" idx="1"/>
          </p:nvPr>
        </p:nvSpPr>
        <p:spPr>
          <a:prstGeom prst="rect">
            <a:avLst/>
          </a:prstGeom>
        </p:spPr>
        <p:txBody>
          <a:body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5" name="Shape 25"/>
          <p:cNvSpPr>
            <a:spLocks noGrp="1"/>
          </p:cNvSpPr>
          <p:nvPr>
            <p:ph type="title"/>
          </p:nvPr>
        </p:nvSpPr>
        <p:spPr>
          <a:prstGeom prst="rect">
            <a:avLst/>
          </a:prstGeom>
        </p:spPr>
        <p:txBody>
          <a:bodyPr/>
          <a:lstStyle/>
          <a:p>
            <a:pPr lvl="0">
              <a:defRPr sz="1800"/>
            </a:pPr>
            <a:r>
              <a:rPr sz="8000"/>
              <a:t>Title Text</a:t>
            </a:r>
          </a:p>
        </p:txBody>
      </p:sp>
      <p:sp>
        <p:nvSpPr>
          <p:cNvPr id="26" name="Shape 26"/>
          <p:cNvSpPr>
            <a:spLocks noGrp="1"/>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8" name="Shape 28"/>
          <p:cNvSpPr>
            <a:spLocks noGrp="1"/>
          </p:cNvSpPr>
          <p:nvPr>
            <p:ph type="body" idx="1"/>
          </p:nvPr>
        </p:nvSpPr>
        <p:spPr>
          <a:xfrm>
            <a:off x="952500" y="1270000"/>
            <a:ext cx="11099800" cy="7213600"/>
          </a:xfrm>
          <a:prstGeom prst="rect">
            <a:avLst/>
          </a:prstGeom>
        </p:spPr>
        <p:txBody>
          <a:body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1097" y="988368"/>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8000" dirty="0"/>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pPr>
            <a:r>
              <a:rPr sz="3600" dirty="0"/>
              <a:t>Body Level One</a:t>
            </a:r>
          </a:p>
          <a:p>
            <a:pPr lvl="1">
              <a:defRPr sz="1800"/>
            </a:pPr>
            <a:r>
              <a:rPr sz="3600" dirty="0"/>
              <a:t>Body Level Two</a:t>
            </a:r>
          </a:p>
          <a:p>
            <a:pPr lvl="2">
              <a:defRPr sz="1800"/>
            </a:pPr>
            <a:r>
              <a:rPr sz="3600" dirty="0"/>
              <a:t>Body Level Three</a:t>
            </a:r>
          </a:p>
          <a:p>
            <a:pPr lvl="3">
              <a:defRPr sz="1800"/>
            </a:pPr>
            <a:r>
              <a:rPr sz="3600" dirty="0"/>
              <a:t>Body Level Four</a:t>
            </a:r>
          </a:p>
          <a:p>
            <a:pPr lvl="4">
              <a:defRPr sz="1800"/>
            </a:pPr>
            <a:r>
              <a:rPr sz="3600"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8" r:id="rId6"/>
    <p:sldLayoutId id="2147483659" r:id="rId7"/>
    <p:sldLayoutId id="2147483660" r:id="rId8"/>
  </p:sldLayoutIdLst>
  <p:transition spd="med"/>
  <p:timing>
    <p:tnLst>
      <p:par>
        <p:cTn id="1" dur="indefinite" restart="never" nodeType="tmRoot"/>
      </p:par>
    </p:tnLst>
  </p:timing>
  <p:txStyles>
    <p:title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p:titleStyle>
    <p:body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5.jpg"/><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g"/></Relationships>
</file>

<file path=ppt/slides/_rels/slide2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7" Type="http://schemas.microsoft.com/office/2007/relationships/hdphoto" Target="../media/hdphoto6.wdp"/><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53.png"/><Relationship Id="rId4" Type="http://schemas.openxmlformats.org/officeDocument/2006/relationships/image" Target="../media/image52.jpe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65.jpeg"/></Relationships>
</file>

<file path=ppt/slides/_rels/slide3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jpe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8.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jpeg"/><Relationship Id="rId4" Type="http://schemas.openxmlformats.org/officeDocument/2006/relationships/image" Target="../media/image71.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jpeg"/></Relationships>
</file>

<file path=ppt/slides/_rels/slide4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77.jpe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84.jpg"/><Relationship Id="rId3" Type="http://schemas.openxmlformats.org/officeDocument/2006/relationships/image" Target="../media/image79.jpg"/><Relationship Id="rId7" Type="http://schemas.openxmlformats.org/officeDocument/2006/relationships/image" Target="../media/image83.jp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82.jpg"/><Relationship Id="rId5" Type="http://schemas.openxmlformats.org/officeDocument/2006/relationships/image" Target="../media/image81.jpg"/><Relationship Id="rId4" Type="http://schemas.openxmlformats.org/officeDocument/2006/relationships/image" Target="../media/image80.jp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88.JPG"/><Relationship Id="rId4" Type="http://schemas.openxmlformats.org/officeDocument/2006/relationships/image" Target="../media/image87.JP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91.jpg"/><Relationship Id="rId7"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84.jpg"/><Relationship Id="rId5" Type="http://schemas.openxmlformats.org/officeDocument/2006/relationships/image" Target="../media/image93.jpg"/><Relationship Id="rId4" Type="http://schemas.openxmlformats.org/officeDocument/2006/relationships/image" Target="../media/image92.JPG"/></Relationships>
</file>

<file path=ppt/slides/_rels/slide4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97.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99.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jpg"/><Relationship Id="rId7" Type="http://schemas.microsoft.com/office/2007/relationships/hdphoto" Target="../media/hdphoto5.wdp"/><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4.wdp"/><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p:nvPr/>
        </p:nvSpPr>
        <p:spPr>
          <a:xfrm>
            <a:off x="0" y="-658963"/>
            <a:ext cx="13004800" cy="1147493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endParaRPr lang="en-US" sz="4000" b="1" dirty="0" smtClean="0">
              <a:latin typeface="Calibri" panose="020F0502020204030204" pitchFamily="34" charset="0"/>
              <a:cs typeface="Calibri" panose="020F0502020204030204" pitchFamily="34" charset="0"/>
            </a:endParaRPr>
          </a:p>
          <a:p>
            <a:endParaRPr lang="en-US" b="1" dirty="0">
              <a:latin typeface="Calibri" panose="020F0502020204030204" pitchFamily="34" charset="0"/>
              <a:cs typeface="Calibri" panose="020F0502020204030204" pitchFamily="34" charset="0"/>
            </a:endParaRPr>
          </a:p>
          <a:p>
            <a:endParaRPr lang="en-US" b="1" dirty="0" smtClean="0">
              <a:latin typeface="Calibri" panose="020F0502020204030204" pitchFamily="34" charset="0"/>
              <a:cs typeface="Calibri" panose="020F0502020204030204" pitchFamily="34" charset="0"/>
            </a:endParaRPr>
          </a:p>
          <a:p>
            <a:endParaRPr lang="en-US" b="1" dirty="0">
              <a:latin typeface="Calibri" panose="020F0502020204030204" pitchFamily="34" charset="0"/>
              <a:cs typeface="Calibri" panose="020F0502020204030204" pitchFamily="34" charset="0"/>
            </a:endParaRPr>
          </a:p>
          <a:p>
            <a:endParaRPr lang="en-US" b="1" dirty="0">
              <a:latin typeface="Calibri" panose="020F0502020204030204" pitchFamily="34" charset="0"/>
              <a:cs typeface="Calibri" panose="020F0502020204030204" pitchFamily="34" charset="0"/>
            </a:endParaRPr>
          </a:p>
          <a:p>
            <a:r>
              <a:rPr lang="en-US" b="1" dirty="0" smtClean="0">
                <a:latin typeface="Calibri" panose="020F0502020204030204" pitchFamily="34" charset="0"/>
                <a:cs typeface="Calibri" panose="020F0502020204030204" pitchFamily="34" charset="0"/>
              </a:rPr>
              <a:t>Characterization </a:t>
            </a:r>
            <a:r>
              <a:rPr lang="en-US" b="1" dirty="0">
                <a:latin typeface="Calibri" panose="020F0502020204030204" pitchFamily="34" charset="0"/>
                <a:cs typeface="Calibri" panose="020F0502020204030204" pitchFamily="34" charset="0"/>
              </a:rPr>
              <a:t>and automated alignment detection of an additively manufactured Z-frame marker to process signals for robotic control in interventional </a:t>
            </a:r>
            <a:r>
              <a:rPr lang="en-US" b="1" dirty="0" smtClean="0">
                <a:latin typeface="Calibri" panose="020F0502020204030204" pitchFamily="34" charset="0"/>
                <a:cs typeface="Calibri" panose="020F0502020204030204" pitchFamily="34" charset="0"/>
              </a:rPr>
              <a:t>MRI</a:t>
            </a:r>
            <a:endParaRPr lang="en-US" dirty="0">
              <a:latin typeface="Calibri" panose="020F0502020204030204" pitchFamily="34" charset="0"/>
              <a:cs typeface="Calibri" panose="020F0502020204030204" pitchFamily="34" charset="0"/>
            </a:endParaRPr>
          </a:p>
          <a:p>
            <a:pPr lvl="0">
              <a:defRPr sz="1800"/>
            </a:pPr>
            <a:endParaRPr lang="de-DE" sz="3200" b="1" dirty="0" smtClean="0">
              <a:latin typeface="Calibri" panose="020F0502020204030204" pitchFamily="34" charset="0"/>
              <a:cs typeface="Calibri" panose="020F0502020204030204" pitchFamily="34" charset="0"/>
              <a:sym typeface="Helvetica"/>
            </a:endParaRPr>
          </a:p>
          <a:p>
            <a:pPr lvl="0">
              <a:defRPr sz="1800"/>
            </a:pPr>
            <a:endParaRPr lang="de-DE" sz="3200" b="1" dirty="0" smtClean="0">
              <a:latin typeface="Calibri" panose="020F0502020204030204" pitchFamily="34" charset="0"/>
              <a:cs typeface="Calibri" panose="020F0502020204030204" pitchFamily="34" charset="0"/>
              <a:sym typeface="Helvetica"/>
            </a:endParaRPr>
          </a:p>
          <a:p>
            <a:pPr lvl="0" algn="l">
              <a:defRPr sz="1800"/>
            </a:pPr>
            <a:r>
              <a:rPr lang="de-DE" sz="3200" b="1" dirty="0" smtClean="0">
                <a:latin typeface="Calibri" panose="020F0502020204030204" pitchFamily="34" charset="0"/>
                <a:cs typeface="Calibri" panose="020F0502020204030204" pitchFamily="34" charset="0"/>
                <a:sym typeface="Helvetica"/>
              </a:rPr>
              <a:t>				Parisa Parsanejad</a:t>
            </a:r>
          </a:p>
          <a:p>
            <a:pPr lvl="0">
              <a:defRPr sz="1800"/>
            </a:pPr>
            <a:endParaRPr lang="de-DE" sz="2600" dirty="0" smtClean="0">
              <a:latin typeface="Calibri" panose="020F0502020204030204" pitchFamily="34" charset="0"/>
              <a:cs typeface="Calibri" panose="020F0502020204030204" pitchFamily="34" charset="0"/>
              <a:sym typeface="Helvetica"/>
            </a:endParaRPr>
          </a:p>
          <a:p>
            <a:pPr lvl="0" algn="l">
              <a:defRPr sz="1800"/>
            </a:pPr>
            <a:r>
              <a:rPr lang="de-DE" sz="2600" dirty="0" smtClean="0">
                <a:latin typeface="Calibri" panose="020F0502020204030204" pitchFamily="34" charset="0"/>
                <a:cs typeface="Calibri" panose="020F0502020204030204" pitchFamily="34" charset="0"/>
                <a:sym typeface="Helvetica"/>
              </a:rPr>
              <a:t>			Medical Systems Engineering</a:t>
            </a:r>
          </a:p>
          <a:p>
            <a:pPr lvl="0" algn="l">
              <a:defRPr sz="1800"/>
            </a:pPr>
            <a:endParaRPr lang="de-DE" sz="2600" b="1" dirty="0" smtClean="0">
              <a:latin typeface="Calibri" panose="020F0502020204030204" pitchFamily="34" charset="0"/>
              <a:cs typeface="Calibri" panose="020F0502020204030204" pitchFamily="34" charset="0"/>
              <a:sym typeface="Helvetica"/>
            </a:endParaRPr>
          </a:p>
          <a:p>
            <a:pPr lvl="0" algn="l">
              <a:defRPr sz="1800"/>
            </a:pPr>
            <a:r>
              <a:rPr lang="de-DE" sz="2600" b="1" dirty="0" smtClean="0">
                <a:latin typeface="Calibri" panose="020F0502020204030204" pitchFamily="34" charset="0"/>
                <a:cs typeface="Calibri" panose="020F0502020204030204" pitchFamily="34" charset="0"/>
                <a:sym typeface="Helvetica"/>
              </a:rPr>
              <a:t> 	Supervisors:	</a:t>
            </a:r>
          </a:p>
          <a:p>
            <a:pPr lvl="0" algn="l">
              <a:defRPr sz="1800"/>
            </a:pPr>
            <a:endParaRPr lang="de-DE" sz="2600" b="1" dirty="0" smtClean="0">
              <a:latin typeface="Calibri" panose="020F0502020204030204" pitchFamily="34" charset="0"/>
              <a:cs typeface="Calibri" panose="020F0502020204030204" pitchFamily="34" charset="0"/>
              <a:sym typeface="Helvetica"/>
            </a:endParaRPr>
          </a:p>
          <a:p>
            <a:pPr lvl="0" algn="l">
              <a:defRPr sz="1800"/>
            </a:pPr>
            <a:r>
              <a:rPr lang="de-DE" sz="2600" b="1" dirty="0">
                <a:latin typeface="Calibri" panose="020F0502020204030204" pitchFamily="34" charset="0"/>
                <a:cs typeface="Calibri" panose="020F0502020204030204" pitchFamily="34" charset="0"/>
                <a:sym typeface="Helvetica"/>
              </a:rPr>
              <a:t>	</a:t>
            </a:r>
            <a:r>
              <a:rPr lang="de-DE" sz="2600" dirty="0" smtClean="0">
                <a:latin typeface="Calibri" panose="020F0502020204030204" pitchFamily="34" charset="0"/>
                <a:cs typeface="Calibri" panose="020F0502020204030204" pitchFamily="34" charset="0"/>
                <a:sym typeface="Helvetica"/>
              </a:rPr>
              <a:t>Prof</a:t>
            </a:r>
            <a:r>
              <a:rPr lang="de-DE" sz="2600" dirty="0">
                <a:latin typeface="Calibri" panose="020F0502020204030204" pitchFamily="34" charset="0"/>
                <a:cs typeface="Calibri" panose="020F0502020204030204" pitchFamily="34" charset="0"/>
                <a:sym typeface="Helvetica"/>
              </a:rPr>
              <a:t>. Dr. Michael </a:t>
            </a:r>
            <a:r>
              <a:rPr lang="de-DE" sz="2600" dirty="0" smtClean="0">
                <a:latin typeface="Calibri" panose="020F0502020204030204" pitchFamily="34" charset="0"/>
                <a:cs typeface="Calibri" panose="020F0502020204030204" pitchFamily="34" charset="0"/>
                <a:sym typeface="Helvetica"/>
              </a:rPr>
              <a:t>Friebe</a:t>
            </a:r>
            <a:endParaRPr lang="de-DE" sz="2600" dirty="0">
              <a:latin typeface="Calibri" panose="020F0502020204030204" pitchFamily="34" charset="0"/>
              <a:cs typeface="Calibri" panose="020F0502020204030204" pitchFamily="34" charset="0"/>
              <a:sym typeface="Helvetica"/>
            </a:endParaRPr>
          </a:p>
          <a:p>
            <a:pPr lvl="0" algn="l">
              <a:defRPr sz="1800"/>
            </a:pPr>
            <a:r>
              <a:rPr lang="de-DE" sz="2600" dirty="0">
                <a:latin typeface="Calibri" panose="020F0502020204030204" pitchFamily="34" charset="0"/>
                <a:cs typeface="Calibri" panose="020F0502020204030204" pitchFamily="34" charset="0"/>
                <a:sym typeface="Helvetica"/>
              </a:rPr>
              <a:t>	</a:t>
            </a:r>
            <a:r>
              <a:rPr lang="de-DE" sz="2600" dirty="0" smtClean="0">
                <a:latin typeface="Calibri" panose="020F0502020204030204" pitchFamily="34" charset="0"/>
                <a:cs typeface="Calibri" panose="020F0502020204030204" pitchFamily="34" charset="0"/>
                <a:sym typeface="Helvetica"/>
              </a:rPr>
              <a:t>M</a:t>
            </a:r>
            <a:r>
              <a:rPr lang="de-DE" sz="2600" dirty="0">
                <a:latin typeface="Calibri" panose="020F0502020204030204" pitchFamily="34" charset="0"/>
                <a:cs typeface="Calibri" panose="020F0502020204030204" pitchFamily="34" charset="0"/>
                <a:sym typeface="Helvetica"/>
              </a:rPr>
              <a:t>. Sc. Robert </a:t>
            </a:r>
            <a:r>
              <a:rPr lang="de-DE" sz="2600" dirty="0" smtClean="0">
                <a:latin typeface="Calibri" panose="020F0502020204030204" pitchFamily="34" charset="0"/>
                <a:cs typeface="Calibri" panose="020F0502020204030204" pitchFamily="34" charset="0"/>
                <a:sym typeface="Helvetica"/>
              </a:rPr>
              <a:t>Odenbach</a:t>
            </a:r>
          </a:p>
          <a:p>
            <a:pPr lvl="0" algn="l">
              <a:defRPr sz="1800"/>
            </a:pPr>
            <a:endParaRPr lang="de-DE" sz="2600" dirty="0" smtClean="0">
              <a:latin typeface="Calibri" panose="020F0502020204030204" pitchFamily="34" charset="0"/>
              <a:cs typeface="Calibri" panose="020F0502020204030204" pitchFamily="34" charset="0"/>
              <a:sym typeface="Helvetica"/>
            </a:endParaRPr>
          </a:p>
          <a:p>
            <a:pPr lvl="0" algn="l">
              <a:defRPr sz="1800"/>
            </a:pPr>
            <a:r>
              <a:rPr lang="de-DE" sz="2600" dirty="0">
                <a:latin typeface="Calibri" panose="020F0502020204030204" pitchFamily="34" charset="0"/>
                <a:cs typeface="Calibri" panose="020F0502020204030204" pitchFamily="34" charset="0"/>
                <a:sym typeface="Helvetica"/>
              </a:rPr>
              <a:t>	</a:t>
            </a:r>
            <a:r>
              <a:rPr lang="de-DE" sz="2600" dirty="0" smtClean="0">
                <a:latin typeface="Calibri" panose="020F0502020204030204" pitchFamily="34" charset="0"/>
                <a:cs typeface="Helvetica"/>
                <a:sym typeface="Helvetica"/>
              </a:rPr>
              <a:t>Final </a:t>
            </a:r>
            <a:r>
              <a:rPr lang="de-DE" sz="2600" dirty="0">
                <a:latin typeface="Calibri" panose="020F0502020204030204" pitchFamily="34" charset="0"/>
                <a:cs typeface="Helvetica"/>
                <a:sym typeface="Helvetica"/>
              </a:rPr>
              <a:t>Presentation</a:t>
            </a:r>
          </a:p>
          <a:p>
            <a:pPr lvl="0" algn="l">
              <a:defRPr sz="1800"/>
            </a:pPr>
            <a:r>
              <a:rPr lang="de-DE" sz="2600" dirty="0">
                <a:latin typeface="Calibri" panose="020F0502020204030204" pitchFamily="34" charset="0"/>
                <a:cs typeface="Helvetica"/>
                <a:sym typeface="Helvetica"/>
              </a:rPr>
              <a:t>	24.10.2018</a:t>
            </a:r>
          </a:p>
          <a:p>
            <a:pPr lvl="0" algn="l">
              <a:lnSpc>
                <a:spcPct val="150000"/>
              </a:lnSpc>
              <a:defRPr sz="1800"/>
            </a:pPr>
            <a:endParaRPr lang="de-DE" sz="2600" dirty="0" smtClean="0">
              <a:latin typeface="Calibri" panose="020F0502020204030204" pitchFamily="34" charset="0"/>
              <a:cs typeface="Calibri" panose="020F0502020204030204" pitchFamily="34" charset="0"/>
              <a:sym typeface="Helvetica"/>
            </a:endParaRPr>
          </a:p>
          <a:p>
            <a:pPr lvl="0" algn="l">
              <a:defRPr sz="1800"/>
            </a:pPr>
            <a:r>
              <a:rPr lang="de-DE" sz="2600" dirty="0">
                <a:latin typeface="Calibri" panose="020F0502020204030204" pitchFamily="34" charset="0"/>
                <a:cs typeface="Calibri" panose="020F0502020204030204" pitchFamily="34" charset="0"/>
                <a:sym typeface="Helvetica"/>
              </a:rPr>
              <a:t>	</a:t>
            </a:r>
            <a:r>
              <a:rPr lang="de-DE" sz="2600" dirty="0" smtClean="0">
                <a:latin typeface="Calibri" panose="020F0502020204030204" pitchFamily="34" charset="0"/>
                <a:cs typeface="Calibri" panose="020F0502020204030204" pitchFamily="34" charset="0"/>
                <a:sym typeface="Helvetica"/>
              </a:rPr>
              <a:t>			</a:t>
            </a:r>
          </a:p>
          <a:p>
            <a:pPr lvl="0" algn="l">
              <a:defRPr sz="1800"/>
            </a:pPr>
            <a:r>
              <a:rPr lang="de-DE" sz="2600" dirty="0">
                <a:latin typeface="Calibri" panose="020F0502020204030204" pitchFamily="34" charset="0"/>
                <a:cs typeface="Calibri" panose="020F0502020204030204" pitchFamily="34" charset="0"/>
                <a:sym typeface="Helvetica"/>
              </a:rPr>
              <a:t>	</a:t>
            </a:r>
            <a:r>
              <a:rPr lang="de-DE" sz="2600" dirty="0" smtClean="0">
                <a:latin typeface="Calibri" panose="020F0502020204030204" pitchFamily="34" charset="0"/>
                <a:cs typeface="Calibri" panose="020F0502020204030204" pitchFamily="34" charset="0"/>
                <a:sym typeface="Helvetica"/>
              </a:rPr>
              <a:t>		     </a:t>
            </a:r>
            <a:endParaRPr lang="de-DE" sz="2600" dirty="0">
              <a:latin typeface="Calibri" panose="020F0502020204030204" pitchFamily="34" charset="0"/>
              <a:cs typeface="Calibri" panose="020F0502020204030204" pitchFamily="34" charset="0"/>
              <a:sym typeface="Helvetica"/>
            </a:endParaRPr>
          </a:p>
        </p:txBody>
      </p:sp>
      <p:sp>
        <p:nvSpPr>
          <p:cNvPr id="3" name="Rechteck 2"/>
          <p:cNvSpPr/>
          <p:nvPr/>
        </p:nvSpPr>
        <p:spPr>
          <a:xfrm>
            <a:off x="12050216" y="988368"/>
            <a:ext cx="936104" cy="2880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de-DE"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36712" r="8656"/>
          <a:stretch/>
        </p:blipFill>
        <p:spPr>
          <a:xfrm>
            <a:off x="7981546" y="4632960"/>
            <a:ext cx="4973354" cy="5120640"/>
          </a:xfrm>
          <a:prstGeom prst="rect">
            <a:avLst/>
          </a:prstGeom>
          <a:ln>
            <a:noFill/>
          </a:ln>
          <a:effectLst>
            <a:softEdge rad="112500"/>
          </a:effectLst>
        </p:spPr>
      </p:pic>
    </p:spTree>
    <p:extLst>
      <p:ext uri="{BB962C8B-B14F-4D97-AF65-F5344CB8AC3E}">
        <p14:creationId xmlns:p14="http://schemas.microsoft.com/office/powerpoint/2010/main" val="652140702"/>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444500" lvl="8" indent="-444500">
              <a:buSzPct val="75000"/>
              <a:defRPr sz="1800"/>
            </a:pPr>
            <a:r>
              <a:rPr lang="en-US" sz="3200" b="1" dirty="0">
                <a:latin typeface="Calibri" panose="020F0502020204030204" pitchFamily="34" charset="0"/>
                <a:cs typeface="Calibri" panose="020F0502020204030204" pitchFamily="34" charset="0"/>
              </a:rPr>
              <a:t>Workflow of the semi real-time interventional device alignment </a:t>
            </a:r>
          </a:p>
        </p:txBody>
      </p:sp>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l="13357" t="11529" r="13808" b="12667"/>
          <a:stretch/>
        </p:blipFill>
        <p:spPr>
          <a:xfrm>
            <a:off x="105217" y="4647531"/>
            <a:ext cx="1949632" cy="1463040"/>
          </a:xfrm>
          <a:prstGeom prst="rect">
            <a:avLst/>
          </a:prstGeom>
        </p:spPr>
      </p:pic>
      <p:sp>
        <p:nvSpPr>
          <p:cNvPr id="10" name="Rounded Rectangle 9">
            <a:hlinkClick r:id="" action="ppaction://hlinkshowjump?jump=nextslide"/>
          </p:cNvPr>
          <p:cNvSpPr/>
          <p:nvPr/>
        </p:nvSpPr>
        <p:spPr>
          <a:xfrm>
            <a:off x="6193444" y="3257442"/>
            <a:ext cx="2759460" cy="1066959"/>
          </a:xfrm>
          <a:prstGeom prst="roundRect">
            <a:avLst/>
          </a:prstGeom>
          <a:solidFill>
            <a:srgbClr val="B2D983"/>
          </a:solidFill>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rPr>
              <a:t>Nearly real-time</a:t>
            </a:r>
          </a:p>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dirty="0" smtClean="0">
                <a:ln>
                  <a:noFill/>
                </a:ln>
                <a:solidFill>
                  <a:schemeClr val="tx1"/>
                </a:solidFill>
                <a:effectLst/>
                <a:uFillTx/>
                <a:latin typeface="Calibri" panose="020F0502020204030204" pitchFamily="34" charset="0"/>
                <a:cs typeface="Calibri" panose="020F0502020204030204" pitchFamily="34" charset="0"/>
                <a:sym typeface="Helvetica Light"/>
              </a:rPr>
              <a:t>image acquisition</a:t>
            </a:r>
            <a:endPar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14" name="Rounded Rectangle 13">
            <a:hlinkClick r:id="" action="ppaction://hlinkshowjump?jump=nextslide"/>
          </p:cNvPr>
          <p:cNvSpPr/>
          <p:nvPr/>
        </p:nvSpPr>
        <p:spPr>
          <a:xfrm>
            <a:off x="9780606" y="3203087"/>
            <a:ext cx="2926080"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rtl="0" latinLnBrk="1" hangingPunct="0"/>
            <a:r>
              <a:rPr lang="en-US" sz="2800" dirty="0" smtClean="0">
                <a:solidFill>
                  <a:schemeClr val="tx1"/>
                </a:solidFill>
                <a:latin typeface="Calibri" panose="020F0502020204030204" pitchFamily="34" charset="0"/>
                <a:cs typeface="Calibri" panose="020F0502020204030204" pitchFamily="34" charset="0"/>
              </a:rPr>
              <a:t>Navigation</a:t>
            </a:r>
          </a:p>
          <a:p>
            <a:pPr rtl="0" latinLnBrk="1" hangingPunct="0"/>
            <a:r>
              <a:rPr lang="en-US" sz="2800" dirty="0" smtClean="0">
                <a:solidFill>
                  <a:schemeClr val="tx1"/>
                </a:solidFill>
                <a:latin typeface="Calibri" panose="020F0502020204030204" pitchFamily="34" charset="0"/>
                <a:cs typeface="Calibri" panose="020F0502020204030204" pitchFamily="34" charset="0"/>
              </a:rPr>
              <a:t> workstation</a:t>
            </a:r>
            <a:endParaRPr lang="en-US" sz="2800" dirty="0">
              <a:solidFill>
                <a:schemeClr val="tx1"/>
              </a:solidFill>
              <a:latin typeface="Calibri" panose="020F0502020204030204" pitchFamily="34" charset="0"/>
              <a:cs typeface="Calibri" panose="020F0502020204030204" pitchFamily="34" charset="0"/>
            </a:endParaRPr>
          </a:p>
        </p:txBody>
      </p:sp>
      <p:sp>
        <p:nvSpPr>
          <p:cNvPr id="15" name="Rounded Rectangle 14">
            <a:hlinkClick r:id="" action="ppaction://hlinkshowjump?jump=nextslide"/>
          </p:cNvPr>
          <p:cNvSpPr/>
          <p:nvPr/>
        </p:nvSpPr>
        <p:spPr>
          <a:xfrm>
            <a:off x="1457323" y="6689532"/>
            <a:ext cx="1938528" cy="2020411"/>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Robotic/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mechanical device</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 translation</a:t>
            </a:r>
            <a:endParaRPr lang="en-US" sz="2800" dirty="0">
              <a:solidFill>
                <a:schemeClr val="tx1"/>
              </a:solidFill>
              <a:latin typeface="Calibri" panose="020F0502020204030204" pitchFamily="34" charset="0"/>
              <a:cs typeface="Calibri" panose="020F0502020204030204" pitchFamily="34" charset="0"/>
            </a:endParaRPr>
          </a:p>
        </p:txBody>
      </p:sp>
      <p:sp>
        <p:nvSpPr>
          <p:cNvPr id="5" name="TextBox 4"/>
          <p:cNvSpPr txBox="1"/>
          <p:nvPr/>
        </p:nvSpPr>
        <p:spPr>
          <a:xfrm>
            <a:off x="-4586832" y="556972"/>
            <a:ext cx="3619238"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dirty="0" smtClean="0">
                <a:solidFill>
                  <a:srgbClr val="000000"/>
                </a:solidFill>
              </a:rPr>
              <a:t>Micro positioning device image</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8" name="Rounded Rectangle 27">
            <a:hlinkClick r:id="" action="ppaction://hlinkshowjump?jump=nextslide"/>
          </p:cNvPr>
          <p:cNvSpPr/>
          <p:nvPr/>
        </p:nvSpPr>
        <p:spPr>
          <a:xfrm>
            <a:off x="9547264" y="6055715"/>
            <a:ext cx="3291840" cy="1069848"/>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Rotational</a:t>
            </a:r>
            <a:r>
              <a:rPr lang="en-US" sz="2800" dirty="0">
                <a:solidFill>
                  <a:schemeClr val="tx1"/>
                </a:solidFill>
                <a:latin typeface="Calibri" panose="020F0502020204030204" pitchFamily="34" charset="0"/>
                <a:cs typeface="Calibri" panose="020F0502020204030204" pitchFamily="34" charset="0"/>
              </a:rPr>
              <a:t> </a:t>
            </a:r>
            <a:r>
              <a:rPr lang="en-US" sz="2800" dirty="0" smtClean="0">
                <a:solidFill>
                  <a:schemeClr val="tx1"/>
                </a:solidFill>
                <a:latin typeface="Calibri" panose="020F0502020204030204" pitchFamily="34" charset="0"/>
                <a:cs typeface="Calibri" panose="020F0502020204030204" pitchFamily="34" charset="0"/>
              </a:rPr>
              <a:t>alignment </a:t>
            </a:r>
            <a:r>
              <a:rPr lang="en-US" sz="2800" dirty="0">
                <a:solidFill>
                  <a:schemeClr val="tx1"/>
                </a:solidFill>
                <a:latin typeface="Calibri" panose="020F0502020204030204" pitchFamily="34" charset="0"/>
                <a:cs typeface="Calibri" panose="020F0502020204030204" pitchFamily="34" charset="0"/>
              </a:rPr>
              <a:t>detection</a:t>
            </a:r>
          </a:p>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6832" y="3388132"/>
            <a:ext cx="4267200" cy="3200400"/>
          </a:xfrm>
          <a:prstGeom prst="rect">
            <a:avLst/>
          </a:prstGeom>
        </p:spPr>
      </p:pic>
      <p:sp>
        <p:nvSpPr>
          <p:cNvPr id="31" name="Rounded Rectangle 30">
            <a:hlinkClick r:id="" action="ppaction://hlinkshowjump?jump=nextslide"/>
          </p:cNvPr>
          <p:cNvSpPr/>
          <p:nvPr/>
        </p:nvSpPr>
        <p:spPr>
          <a:xfrm>
            <a:off x="9526736" y="7950941"/>
            <a:ext cx="3291840" cy="1069848"/>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Alignment controller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processing</a:t>
            </a:r>
            <a:endParaRPr lang="en-US" sz="2800" dirty="0">
              <a:solidFill>
                <a:schemeClr val="tx1"/>
              </a:solidFill>
              <a:latin typeface="Calibri" panose="020F0502020204030204" pitchFamily="34" charset="0"/>
              <a:cs typeface="Calibri" panose="020F0502020204030204" pitchFamily="34" charset="0"/>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714" y="4280146"/>
            <a:ext cx="5029200" cy="3017520"/>
          </a:xfrm>
          <a:prstGeom prst="rect">
            <a:avLst/>
          </a:prstGeom>
        </p:spPr>
      </p:pic>
      <p:sp>
        <p:nvSpPr>
          <p:cNvPr id="33" name="Rounded Rectangle 32">
            <a:hlinkClick r:id="" action="ppaction://hlinkshowjump?jump=nextslide"/>
          </p:cNvPr>
          <p:cNvSpPr/>
          <p:nvPr/>
        </p:nvSpPr>
        <p:spPr>
          <a:xfrm>
            <a:off x="3642608" y="6075628"/>
            <a:ext cx="3291840" cy="1069848"/>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Translational             alignment </a:t>
            </a:r>
            <a:r>
              <a:rPr lang="en-US" sz="2800" dirty="0">
                <a:solidFill>
                  <a:schemeClr val="tx1"/>
                </a:solidFill>
                <a:latin typeface="Calibri" panose="020F0502020204030204" pitchFamily="34" charset="0"/>
                <a:cs typeface="Calibri" panose="020F0502020204030204" pitchFamily="34" charset="0"/>
              </a:rPr>
              <a:t>detection</a:t>
            </a:r>
          </a:p>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p:txBody>
      </p:sp>
      <p:sp>
        <p:nvSpPr>
          <p:cNvPr id="34" name="Rounded Rectangle 33">
            <a:hlinkClick r:id="" action="ppaction://hlinkshowjump?jump=nextslide"/>
          </p:cNvPr>
          <p:cNvSpPr/>
          <p:nvPr/>
        </p:nvSpPr>
        <p:spPr>
          <a:xfrm>
            <a:off x="3714616" y="7970313"/>
            <a:ext cx="3223988"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Alignment controller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processing</a:t>
            </a:r>
            <a:endParaRPr lang="en-US" sz="2800" dirty="0">
              <a:solidFill>
                <a:schemeClr val="tx1"/>
              </a:solidFill>
              <a:latin typeface="Calibri" panose="020F0502020204030204" pitchFamily="34" charset="0"/>
              <a:cs typeface="Calibri" panose="020F0502020204030204" pitchFamily="34" charset="0"/>
            </a:endParaRPr>
          </a:p>
        </p:txBody>
      </p:sp>
      <p:sp>
        <p:nvSpPr>
          <p:cNvPr id="35" name="Rounded Rectangle 34">
            <a:hlinkClick r:id="" action="ppaction://hlinkshowjump?jump=nextslide"/>
          </p:cNvPr>
          <p:cNvSpPr/>
          <p:nvPr/>
        </p:nvSpPr>
        <p:spPr>
          <a:xfrm>
            <a:off x="7244177" y="6572866"/>
            <a:ext cx="1929384" cy="2020411"/>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a:solidFill>
                  <a:schemeClr val="tx1"/>
                </a:solidFill>
                <a:latin typeface="Calibri" panose="020F0502020204030204" pitchFamily="34" charset="0"/>
                <a:cs typeface="Calibri" panose="020F0502020204030204" pitchFamily="34" charset="0"/>
              </a:rPr>
              <a:t>Robotic</a:t>
            </a:r>
            <a:r>
              <a:rPr lang="en-US" sz="2800" dirty="0" smtClean="0">
                <a:solidFill>
                  <a:schemeClr val="tx1"/>
                </a:solidFill>
                <a:latin typeface="Calibri" panose="020F0502020204030204" pitchFamily="34" charset="0"/>
                <a:cs typeface="Calibri" panose="020F0502020204030204" pitchFamily="34" charset="0"/>
              </a:rPr>
              <a:t>/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mechanical device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rotation</a:t>
            </a:r>
            <a:endParaRPr lang="en-US" sz="2800" dirty="0">
              <a:solidFill>
                <a:schemeClr val="tx1"/>
              </a:solidFill>
              <a:latin typeface="Calibri" panose="020F0502020204030204" pitchFamily="34" charset="0"/>
              <a:cs typeface="Calibri" panose="020F0502020204030204" pitchFamily="34" charset="0"/>
            </a:endParaRPr>
          </a:p>
        </p:txBody>
      </p:sp>
      <p:sp>
        <p:nvSpPr>
          <p:cNvPr id="27" name="Rounded Rectangle 26">
            <a:hlinkClick r:id="" action="ppaction://hlinkshowjump?jump=nextslide"/>
          </p:cNvPr>
          <p:cNvSpPr/>
          <p:nvPr/>
        </p:nvSpPr>
        <p:spPr>
          <a:xfrm>
            <a:off x="2560782" y="3308366"/>
            <a:ext cx="2759460" cy="1066959"/>
          </a:xfrm>
          <a:prstGeom prst="roundRect">
            <a:avLst/>
          </a:prstGeom>
          <a:solidFill>
            <a:schemeClr val="bg1"/>
          </a:solidFill>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rPr>
              <a:t>MRI host</a:t>
            </a:r>
          </a:p>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dirty="0" smtClean="0">
                <a:ln>
                  <a:noFill/>
                </a:ln>
                <a:solidFill>
                  <a:schemeClr val="tx1"/>
                </a:solidFill>
                <a:effectLst/>
                <a:uFillTx/>
                <a:latin typeface="Calibri" panose="020F0502020204030204" pitchFamily="34" charset="0"/>
                <a:cs typeface="Calibri" panose="020F0502020204030204" pitchFamily="34" charset="0"/>
                <a:sym typeface="Helvetica Light"/>
              </a:rPr>
              <a:t> workstation</a:t>
            </a:r>
            <a:endPar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cxnSp>
        <p:nvCxnSpPr>
          <p:cNvPr id="3" name="Straight Connector 2"/>
          <p:cNvCxnSpPr>
            <a:stCxn id="24" idx="0"/>
          </p:cNvCxnSpPr>
          <p:nvPr/>
        </p:nvCxnSpPr>
        <p:spPr>
          <a:xfrm flipV="1">
            <a:off x="1080033" y="3823043"/>
            <a:ext cx="0" cy="824488"/>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8" name="Straight Arrow Connector 7"/>
          <p:cNvCxnSpPr/>
          <p:nvPr/>
        </p:nvCxnSpPr>
        <p:spPr>
          <a:xfrm>
            <a:off x="1078920" y="3829523"/>
            <a:ext cx="146304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9" name="Straight Arrow Connector 28"/>
          <p:cNvCxnSpPr/>
          <p:nvPr/>
        </p:nvCxnSpPr>
        <p:spPr>
          <a:xfrm>
            <a:off x="5331976" y="3799283"/>
            <a:ext cx="82296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0" name="Straight Arrow Connector 29"/>
          <p:cNvCxnSpPr/>
          <p:nvPr/>
        </p:nvCxnSpPr>
        <p:spPr>
          <a:xfrm>
            <a:off x="8952904" y="3790921"/>
            <a:ext cx="82296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2" name="Straight Arrow Connector 11"/>
          <p:cNvCxnSpPr/>
          <p:nvPr/>
        </p:nvCxnSpPr>
        <p:spPr>
          <a:xfrm>
            <a:off x="11243646" y="4318355"/>
            <a:ext cx="0" cy="173736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6" name="Straight Arrow Connector 15"/>
          <p:cNvCxnSpPr>
            <a:stCxn id="28" idx="2"/>
            <a:endCxn id="31" idx="0"/>
          </p:cNvCxnSpPr>
          <p:nvPr/>
        </p:nvCxnSpPr>
        <p:spPr>
          <a:xfrm flipH="1">
            <a:off x="11172656" y="7125563"/>
            <a:ext cx="0" cy="82537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6" name="Straight Connector 35"/>
          <p:cNvCxnSpPr>
            <a:stCxn id="31" idx="1"/>
          </p:cNvCxnSpPr>
          <p:nvPr/>
        </p:nvCxnSpPr>
        <p:spPr>
          <a:xfrm flipH="1">
            <a:off x="9385004" y="8485865"/>
            <a:ext cx="141732"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39" name="Straight Connector 38"/>
          <p:cNvCxnSpPr/>
          <p:nvPr/>
        </p:nvCxnSpPr>
        <p:spPr>
          <a:xfrm flipV="1">
            <a:off x="9385004" y="7562800"/>
            <a:ext cx="0" cy="91440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42" name="Straight Arrow Connector 41"/>
          <p:cNvCxnSpPr/>
          <p:nvPr/>
        </p:nvCxnSpPr>
        <p:spPr>
          <a:xfrm flipH="1">
            <a:off x="3395851" y="7707699"/>
            <a:ext cx="18288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4" name="Straight Connector 43"/>
          <p:cNvCxnSpPr>
            <a:stCxn id="35" idx="1"/>
            <a:endCxn id="35" idx="1"/>
          </p:cNvCxnSpPr>
          <p:nvPr/>
        </p:nvCxnSpPr>
        <p:spPr>
          <a:xfrm>
            <a:off x="7244177" y="7583072"/>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49" name="Straight Arrow Connector 48"/>
          <p:cNvCxnSpPr>
            <a:stCxn id="33" idx="2"/>
            <a:endCxn id="34" idx="0"/>
          </p:cNvCxnSpPr>
          <p:nvPr/>
        </p:nvCxnSpPr>
        <p:spPr>
          <a:xfrm>
            <a:off x="5288528" y="7145476"/>
            <a:ext cx="0" cy="824837"/>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3" name="Straight Connector 52"/>
          <p:cNvCxnSpPr/>
          <p:nvPr/>
        </p:nvCxnSpPr>
        <p:spPr>
          <a:xfrm flipV="1">
            <a:off x="3578731" y="7699737"/>
            <a:ext cx="0" cy="82296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55" name="Straight Arrow Connector 54"/>
          <p:cNvCxnSpPr/>
          <p:nvPr/>
        </p:nvCxnSpPr>
        <p:spPr>
          <a:xfrm flipH="1">
            <a:off x="9166696" y="7541096"/>
            <a:ext cx="22860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7" name="Straight Connector 56"/>
          <p:cNvCxnSpPr>
            <a:stCxn id="34" idx="1"/>
            <a:endCxn id="34" idx="1"/>
          </p:cNvCxnSpPr>
          <p:nvPr/>
        </p:nvCxnSpPr>
        <p:spPr>
          <a:xfrm>
            <a:off x="3714616" y="8503793"/>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59" name="Straight Connector 58"/>
          <p:cNvCxnSpPr>
            <a:stCxn id="34" idx="1"/>
            <a:endCxn id="34" idx="1"/>
          </p:cNvCxnSpPr>
          <p:nvPr/>
        </p:nvCxnSpPr>
        <p:spPr>
          <a:xfrm>
            <a:off x="3714616" y="8503793"/>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61" name="Straight Connector 60"/>
          <p:cNvCxnSpPr/>
          <p:nvPr/>
        </p:nvCxnSpPr>
        <p:spPr>
          <a:xfrm>
            <a:off x="3602648" y="8503792"/>
            <a:ext cx="91440"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1" name="Straight Connector 70"/>
          <p:cNvCxnSpPr/>
          <p:nvPr/>
        </p:nvCxnSpPr>
        <p:spPr>
          <a:xfrm flipH="1" flipV="1">
            <a:off x="1029792" y="7699737"/>
            <a:ext cx="365760" cy="1"/>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3" name="Straight Arrow Connector 72"/>
          <p:cNvCxnSpPr/>
          <p:nvPr/>
        </p:nvCxnSpPr>
        <p:spPr>
          <a:xfrm flipV="1">
            <a:off x="1029792" y="6156053"/>
            <a:ext cx="0" cy="1543684"/>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75" name="Straight Connector 74"/>
          <p:cNvCxnSpPr/>
          <p:nvPr/>
        </p:nvCxnSpPr>
        <p:spPr>
          <a:xfrm flipH="1" flipV="1">
            <a:off x="7131040" y="7562800"/>
            <a:ext cx="91440"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7" name="Straight Connector 76"/>
          <p:cNvCxnSpPr/>
          <p:nvPr/>
        </p:nvCxnSpPr>
        <p:spPr>
          <a:xfrm flipV="1">
            <a:off x="7117328" y="6604992"/>
            <a:ext cx="0" cy="950976"/>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8" name="Straight Arrow Connector 77"/>
          <p:cNvCxnSpPr/>
          <p:nvPr/>
        </p:nvCxnSpPr>
        <p:spPr>
          <a:xfrm flipH="1">
            <a:off x="6934448" y="6604992"/>
            <a:ext cx="18288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55829166"/>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133369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Hardware setup for the nearly real-time image capturing</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sp>
        <p:nvSpPr>
          <p:cNvPr id="10" name="TextBox 9"/>
          <p:cNvSpPr txBox="1"/>
          <p:nvPr/>
        </p:nvSpPr>
        <p:spPr>
          <a:xfrm>
            <a:off x="957784" y="8909248"/>
            <a:ext cx="3536594"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HD- video recorder</a:t>
            </a:r>
            <a:endParaRPr kumimoji="0" lang="en-US" sz="28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3" name="TextBox 12"/>
          <p:cNvSpPr txBox="1"/>
          <p:nvPr/>
        </p:nvSpPr>
        <p:spPr>
          <a:xfrm>
            <a:off x="3962344" y="8909248"/>
            <a:ext cx="2736304"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AV-converter</a:t>
            </a:r>
            <a:endParaRPr kumimoji="0" lang="en-US" sz="28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689" t="15742" r="9687" b="10371"/>
          <a:stretch/>
        </p:blipFill>
        <p:spPr>
          <a:xfrm>
            <a:off x="1821880" y="2826122"/>
            <a:ext cx="9005078" cy="5760720"/>
          </a:xfrm>
          <a:prstGeom prst="rect">
            <a:avLst/>
          </a:prstGeom>
        </p:spPr>
      </p:pic>
      <p:cxnSp>
        <p:nvCxnSpPr>
          <p:cNvPr id="21" name="Straight Arrow Connector 20"/>
          <p:cNvCxnSpPr/>
          <p:nvPr/>
        </p:nvCxnSpPr>
        <p:spPr>
          <a:xfrm>
            <a:off x="3334048" y="8117160"/>
            <a:ext cx="0" cy="792088"/>
          </a:xfrm>
          <a:prstGeom prst="straightConnector1">
            <a:avLst/>
          </a:prstGeom>
          <a:ln w="57150">
            <a:solidFill>
              <a:srgbClr val="8DC648"/>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p:nvPr/>
        </p:nvCxnSpPr>
        <p:spPr>
          <a:xfrm>
            <a:off x="4959305" y="6461758"/>
            <a:ext cx="30927" cy="2447490"/>
          </a:xfrm>
          <a:prstGeom prst="straightConnector1">
            <a:avLst/>
          </a:prstGeom>
          <a:ln w="57150">
            <a:solidFill>
              <a:srgbClr val="8DC648"/>
            </a:solidFill>
            <a:tailEnd type="triangle"/>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11200000" y="3679572"/>
            <a:ext cx="1436081"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MRI</a:t>
            </a:r>
            <a:r>
              <a:rPr kumimoji="0" lang="en-US" sz="2800" b="0" i="0" u="none" strike="noStrike" cap="none" spc="0" normalizeH="0" dirty="0" smtClean="0">
                <a:ln>
                  <a:noFill/>
                </a:ln>
                <a:solidFill>
                  <a:srgbClr val="000000"/>
                </a:solidFill>
                <a:effectLst/>
                <a:uFillTx/>
                <a:latin typeface="Calibri" panose="020F0502020204030204" pitchFamily="34" charset="0"/>
                <a:cs typeface="Calibri" panose="020F0502020204030204" pitchFamily="34" charset="0"/>
                <a:sym typeface="Helvetica Light"/>
              </a:rPr>
              <a:t>  </a:t>
            </a:r>
          </a:p>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monitor</a:t>
            </a:r>
            <a:endParaRPr kumimoji="0" lang="en-US" sz="28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4" name="TextBox 13"/>
          <p:cNvSpPr txBox="1"/>
          <p:nvPr/>
        </p:nvSpPr>
        <p:spPr>
          <a:xfrm>
            <a:off x="8059112" y="8909248"/>
            <a:ext cx="2736304"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Processing</a:t>
            </a:r>
            <a:r>
              <a:rPr kumimoji="0" lang="en-US" sz="2800" b="0" i="0" u="none" strike="noStrike" cap="none" spc="0" normalizeH="0" dirty="0" smtClean="0">
                <a:ln>
                  <a:noFill/>
                </a:ln>
                <a:solidFill>
                  <a:srgbClr val="000000"/>
                </a:solidFill>
                <a:effectLst/>
                <a:uFillTx/>
                <a:latin typeface="Calibri" panose="020F0502020204030204" pitchFamily="34" charset="0"/>
                <a:cs typeface="Calibri" panose="020F0502020204030204" pitchFamily="34" charset="0"/>
                <a:sym typeface="Helvetica Light"/>
              </a:rPr>
              <a:t> laptop</a:t>
            </a:r>
            <a:endParaRPr kumimoji="0" lang="en-US" sz="28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cxnSp>
        <p:nvCxnSpPr>
          <p:cNvPr id="15" name="Straight Arrow Connector 14"/>
          <p:cNvCxnSpPr/>
          <p:nvPr/>
        </p:nvCxnSpPr>
        <p:spPr>
          <a:xfrm>
            <a:off x="8950672" y="8117160"/>
            <a:ext cx="0" cy="792088"/>
          </a:xfrm>
          <a:prstGeom prst="straightConnector1">
            <a:avLst/>
          </a:prstGeom>
          <a:ln w="57150">
            <a:solidFill>
              <a:srgbClr val="8DC648"/>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p:cNvCxnSpPr/>
          <p:nvPr/>
        </p:nvCxnSpPr>
        <p:spPr>
          <a:xfrm>
            <a:off x="10795416" y="4228728"/>
            <a:ext cx="404584" cy="0"/>
          </a:xfrm>
          <a:prstGeom prst="straightConnector1">
            <a:avLst/>
          </a:prstGeom>
          <a:ln w="57150">
            <a:solidFill>
              <a:srgbClr val="8DC648"/>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08647951"/>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444500" lvl="8" indent="-444500">
              <a:buSzPct val="75000"/>
              <a:defRPr sz="1800"/>
            </a:pPr>
            <a:r>
              <a:rPr lang="en-US" sz="3200" b="1" dirty="0">
                <a:latin typeface="Calibri" panose="020F0502020204030204" pitchFamily="34" charset="0"/>
                <a:cs typeface="Calibri" panose="020F0502020204030204" pitchFamily="34" charset="0"/>
              </a:rPr>
              <a:t>Workflow of the semi real-time interventional device alignment </a:t>
            </a:r>
          </a:p>
        </p:txBody>
      </p:sp>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l="13357" t="11529" r="13808" b="12667"/>
          <a:stretch/>
        </p:blipFill>
        <p:spPr>
          <a:xfrm>
            <a:off x="105217" y="4647531"/>
            <a:ext cx="1949632" cy="1463040"/>
          </a:xfrm>
          <a:prstGeom prst="rect">
            <a:avLst/>
          </a:prstGeom>
        </p:spPr>
      </p:pic>
      <p:sp>
        <p:nvSpPr>
          <p:cNvPr id="10" name="Rounded Rectangle 9">
            <a:hlinkClick r:id="" action="ppaction://hlinkshowjump?jump=nextslide"/>
          </p:cNvPr>
          <p:cNvSpPr/>
          <p:nvPr/>
        </p:nvSpPr>
        <p:spPr>
          <a:xfrm>
            <a:off x="6193444" y="3257442"/>
            <a:ext cx="2759460" cy="1066959"/>
          </a:xfrm>
          <a:prstGeom prst="roundRect">
            <a:avLst/>
          </a:prstGeom>
          <a:solidFill>
            <a:schemeClr val="bg1"/>
          </a:solidFill>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rPr>
              <a:t>Nearly real-time</a:t>
            </a:r>
          </a:p>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dirty="0" smtClean="0">
                <a:ln>
                  <a:noFill/>
                </a:ln>
                <a:solidFill>
                  <a:schemeClr val="tx1"/>
                </a:solidFill>
                <a:effectLst/>
                <a:uFillTx/>
                <a:latin typeface="Calibri" panose="020F0502020204030204" pitchFamily="34" charset="0"/>
                <a:cs typeface="Calibri" panose="020F0502020204030204" pitchFamily="34" charset="0"/>
                <a:sym typeface="Helvetica Light"/>
              </a:rPr>
              <a:t>image acquisition</a:t>
            </a:r>
            <a:endPar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14" name="Rounded Rectangle 13">
            <a:hlinkClick r:id="" action="ppaction://hlinkshowjump?jump=nextslide"/>
          </p:cNvPr>
          <p:cNvSpPr/>
          <p:nvPr/>
        </p:nvSpPr>
        <p:spPr>
          <a:xfrm>
            <a:off x="9780606" y="3203087"/>
            <a:ext cx="2926080" cy="1066959"/>
          </a:xfrm>
          <a:prstGeom prst="roundRect">
            <a:avLst/>
          </a:prstGeom>
          <a:solidFill>
            <a:srgbClr val="B2D983"/>
          </a:solidFill>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rtl="0" latinLnBrk="1" hangingPunct="0"/>
            <a:r>
              <a:rPr lang="en-US" sz="2800" dirty="0" smtClean="0">
                <a:solidFill>
                  <a:schemeClr val="tx1"/>
                </a:solidFill>
                <a:latin typeface="Calibri" panose="020F0502020204030204" pitchFamily="34" charset="0"/>
                <a:cs typeface="Calibri" panose="020F0502020204030204" pitchFamily="34" charset="0"/>
              </a:rPr>
              <a:t>Navigation </a:t>
            </a:r>
          </a:p>
          <a:p>
            <a:pPr rtl="0" latinLnBrk="1" hangingPunct="0"/>
            <a:r>
              <a:rPr lang="en-US" sz="2800" dirty="0" smtClean="0">
                <a:solidFill>
                  <a:schemeClr val="tx1"/>
                </a:solidFill>
                <a:latin typeface="Calibri" panose="020F0502020204030204" pitchFamily="34" charset="0"/>
                <a:cs typeface="Calibri" panose="020F0502020204030204" pitchFamily="34" charset="0"/>
              </a:rPr>
              <a:t>workstation</a:t>
            </a:r>
            <a:endParaRPr lang="en-US" sz="2800" dirty="0">
              <a:solidFill>
                <a:schemeClr val="tx1"/>
              </a:solidFill>
              <a:latin typeface="Calibri" panose="020F0502020204030204" pitchFamily="34" charset="0"/>
              <a:cs typeface="Calibri" panose="020F0502020204030204" pitchFamily="34" charset="0"/>
            </a:endParaRPr>
          </a:p>
        </p:txBody>
      </p:sp>
      <p:sp>
        <p:nvSpPr>
          <p:cNvPr id="15" name="Rounded Rectangle 14">
            <a:hlinkClick r:id="" action="ppaction://hlinkshowjump?jump=nextslide"/>
          </p:cNvPr>
          <p:cNvSpPr/>
          <p:nvPr/>
        </p:nvSpPr>
        <p:spPr>
          <a:xfrm>
            <a:off x="1457323" y="6689532"/>
            <a:ext cx="1938528" cy="2020411"/>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Robotic/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mechanical device</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 translation</a:t>
            </a:r>
            <a:endParaRPr lang="en-US" sz="2800" dirty="0">
              <a:solidFill>
                <a:schemeClr val="tx1"/>
              </a:solidFill>
              <a:latin typeface="Calibri" panose="020F0502020204030204" pitchFamily="34" charset="0"/>
              <a:cs typeface="Calibri" panose="020F0502020204030204" pitchFamily="34" charset="0"/>
            </a:endParaRPr>
          </a:p>
        </p:txBody>
      </p:sp>
      <p:sp>
        <p:nvSpPr>
          <p:cNvPr id="5" name="TextBox 4"/>
          <p:cNvSpPr txBox="1"/>
          <p:nvPr/>
        </p:nvSpPr>
        <p:spPr>
          <a:xfrm>
            <a:off x="-4586832" y="556972"/>
            <a:ext cx="3619238"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dirty="0" smtClean="0">
                <a:solidFill>
                  <a:srgbClr val="000000"/>
                </a:solidFill>
              </a:rPr>
              <a:t>Micro positioning device image</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8" name="Rounded Rectangle 27">
            <a:hlinkClick r:id="" action="ppaction://hlinkshowjump?jump=nextslide"/>
          </p:cNvPr>
          <p:cNvSpPr/>
          <p:nvPr/>
        </p:nvSpPr>
        <p:spPr>
          <a:xfrm>
            <a:off x="9547264" y="6055715"/>
            <a:ext cx="3291840" cy="1069848"/>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Rotational</a:t>
            </a:r>
            <a:r>
              <a:rPr lang="en-US" sz="2800" dirty="0">
                <a:solidFill>
                  <a:schemeClr val="tx1"/>
                </a:solidFill>
                <a:latin typeface="Calibri" panose="020F0502020204030204" pitchFamily="34" charset="0"/>
                <a:cs typeface="Calibri" panose="020F0502020204030204" pitchFamily="34" charset="0"/>
              </a:rPr>
              <a:t> </a:t>
            </a:r>
            <a:r>
              <a:rPr lang="en-US" sz="2800" dirty="0" smtClean="0">
                <a:solidFill>
                  <a:schemeClr val="tx1"/>
                </a:solidFill>
                <a:latin typeface="Calibri" panose="020F0502020204030204" pitchFamily="34" charset="0"/>
                <a:cs typeface="Calibri" panose="020F0502020204030204" pitchFamily="34" charset="0"/>
              </a:rPr>
              <a:t>alignment </a:t>
            </a:r>
            <a:r>
              <a:rPr lang="en-US" sz="2800" dirty="0">
                <a:solidFill>
                  <a:schemeClr val="tx1"/>
                </a:solidFill>
                <a:latin typeface="Calibri" panose="020F0502020204030204" pitchFamily="34" charset="0"/>
                <a:cs typeface="Calibri" panose="020F0502020204030204" pitchFamily="34" charset="0"/>
              </a:rPr>
              <a:t>detection</a:t>
            </a:r>
          </a:p>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2920" y="6692224"/>
            <a:ext cx="4267200" cy="3200400"/>
          </a:xfrm>
          <a:prstGeom prst="rect">
            <a:avLst/>
          </a:prstGeom>
        </p:spPr>
      </p:pic>
      <p:sp>
        <p:nvSpPr>
          <p:cNvPr id="31" name="Rounded Rectangle 30">
            <a:hlinkClick r:id="" action="ppaction://hlinkshowjump?jump=nextslide"/>
          </p:cNvPr>
          <p:cNvSpPr/>
          <p:nvPr/>
        </p:nvSpPr>
        <p:spPr>
          <a:xfrm>
            <a:off x="9526736" y="7950941"/>
            <a:ext cx="3291840" cy="1069848"/>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Alignment controller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processing</a:t>
            </a:r>
            <a:endParaRPr lang="en-US" sz="2800" dirty="0">
              <a:solidFill>
                <a:schemeClr val="tx1"/>
              </a:solidFill>
              <a:latin typeface="Calibri" panose="020F0502020204030204" pitchFamily="34" charset="0"/>
              <a:cs typeface="Calibri" panose="020F0502020204030204" pitchFamily="34" charset="0"/>
            </a:endParaRPr>
          </a:p>
        </p:txBody>
      </p:sp>
      <p:sp>
        <p:nvSpPr>
          <p:cNvPr id="33" name="Rounded Rectangle 32">
            <a:hlinkClick r:id="" action="ppaction://hlinkshowjump?jump=nextslide"/>
          </p:cNvPr>
          <p:cNvSpPr/>
          <p:nvPr/>
        </p:nvSpPr>
        <p:spPr>
          <a:xfrm>
            <a:off x="3642608" y="6075628"/>
            <a:ext cx="3291840" cy="1069848"/>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Translational             alignment </a:t>
            </a:r>
            <a:r>
              <a:rPr lang="en-US" sz="2800" dirty="0">
                <a:solidFill>
                  <a:schemeClr val="tx1"/>
                </a:solidFill>
                <a:latin typeface="Calibri" panose="020F0502020204030204" pitchFamily="34" charset="0"/>
                <a:cs typeface="Calibri" panose="020F0502020204030204" pitchFamily="34" charset="0"/>
              </a:rPr>
              <a:t>detection</a:t>
            </a:r>
          </a:p>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p:txBody>
      </p:sp>
      <p:sp>
        <p:nvSpPr>
          <p:cNvPr id="34" name="Rounded Rectangle 33">
            <a:hlinkClick r:id="" action="ppaction://hlinkshowjump?jump=nextslide"/>
          </p:cNvPr>
          <p:cNvSpPr/>
          <p:nvPr/>
        </p:nvSpPr>
        <p:spPr>
          <a:xfrm>
            <a:off x="3714616" y="7970313"/>
            <a:ext cx="3223988"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Alignment controller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processing</a:t>
            </a:r>
            <a:endParaRPr lang="en-US" sz="2800" dirty="0">
              <a:solidFill>
                <a:schemeClr val="tx1"/>
              </a:solidFill>
              <a:latin typeface="Calibri" panose="020F0502020204030204" pitchFamily="34" charset="0"/>
              <a:cs typeface="Calibri" panose="020F0502020204030204" pitchFamily="34" charset="0"/>
            </a:endParaRPr>
          </a:p>
        </p:txBody>
      </p:sp>
      <p:sp>
        <p:nvSpPr>
          <p:cNvPr id="35" name="Rounded Rectangle 34">
            <a:hlinkClick r:id="" action="ppaction://hlinkshowjump?jump=nextslide"/>
          </p:cNvPr>
          <p:cNvSpPr/>
          <p:nvPr/>
        </p:nvSpPr>
        <p:spPr>
          <a:xfrm>
            <a:off x="7244177" y="6572866"/>
            <a:ext cx="1929384" cy="2020411"/>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a:solidFill>
                  <a:schemeClr val="tx1"/>
                </a:solidFill>
                <a:latin typeface="Calibri" panose="020F0502020204030204" pitchFamily="34" charset="0"/>
                <a:cs typeface="Calibri" panose="020F0502020204030204" pitchFamily="34" charset="0"/>
              </a:rPr>
              <a:t>Robotic</a:t>
            </a:r>
            <a:r>
              <a:rPr lang="en-US" sz="2800" dirty="0" smtClean="0">
                <a:solidFill>
                  <a:schemeClr val="tx1"/>
                </a:solidFill>
                <a:latin typeface="Calibri" panose="020F0502020204030204" pitchFamily="34" charset="0"/>
                <a:cs typeface="Calibri" panose="020F0502020204030204" pitchFamily="34" charset="0"/>
              </a:rPr>
              <a:t>/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mechanical device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rotation</a:t>
            </a:r>
            <a:endParaRPr lang="en-US" sz="2800" dirty="0">
              <a:solidFill>
                <a:schemeClr val="tx1"/>
              </a:solidFill>
              <a:latin typeface="Calibri" panose="020F0502020204030204" pitchFamily="34" charset="0"/>
              <a:cs typeface="Calibri" panose="020F0502020204030204" pitchFamily="34" charset="0"/>
            </a:endParaRPr>
          </a:p>
        </p:txBody>
      </p:sp>
      <p:sp>
        <p:nvSpPr>
          <p:cNvPr id="27" name="Rounded Rectangle 26">
            <a:hlinkClick r:id="" action="ppaction://hlinkshowjump?jump=nextslide"/>
          </p:cNvPr>
          <p:cNvSpPr/>
          <p:nvPr/>
        </p:nvSpPr>
        <p:spPr>
          <a:xfrm>
            <a:off x="2560782" y="3308366"/>
            <a:ext cx="2759460"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rPr>
              <a:t>MRI host</a:t>
            </a:r>
          </a:p>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dirty="0" smtClean="0">
                <a:ln>
                  <a:noFill/>
                </a:ln>
                <a:solidFill>
                  <a:schemeClr val="tx1"/>
                </a:solidFill>
                <a:effectLst/>
                <a:uFillTx/>
                <a:latin typeface="Calibri" panose="020F0502020204030204" pitchFamily="34" charset="0"/>
                <a:cs typeface="Calibri" panose="020F0502020204030204" pitchFamily="34" charset="0"/>
                <a:sym typeface="Helvetica Light"/>
              </a:rPr>
              <a:t> workstation</a:t>
            </a:r>
            <a:endPar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cxnSp>
        <p:nvCxnSpPr>
          <p:cNvPr id="3" name="Straight Connector 2"/>
          <p:cNvCxnSpPr>
            <a:stCxn id="24" idx="0"/>
          </p:cNvCxnSpPr>
          <p:nvPr/>
        </p:nvCxnSpPr>
        <p:spPr>
          <a:xfrm flipV="1">
            <a:off x="1080033" y="3823043"/>
            <a:ext cx="0" cy="824488"/>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8" name="Straight Arrow Connector 7"/>
          <p:cNvCxnSpPr/>
          <p:nvPr/>
        </p:nvCxnSpPr>
        <p:spPr>
          <a:xfrm>
            <a:off x="1078920" y="3829523"/>
            <a:ext cx="146304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9" name="Straight Arrow Connector 28"/>
          <p:cNvCxnSpPr/>
          <p:nvPr/>
        </p:nvCxnSpPr>
        <p:spPr>
          <a:xfrm>
            <a:off x="5331976" y="3799283"/>
            <a:ext cx="82296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0" name="Straight Arrow Connector 29"/>
          <p:cNvCxnSpPr/>
          <p:nvPr/>
        </p:nvCxnSpPr>
        <p:spPr>
          <a:xfrm>
            <a:off x="8952904" y="3790921"/>
            <a:ext cx="82296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2" name="Straight Arrow Connector 11"/>
          <p:cNvCxnSpPr/>
          <p:nvPr/>
        </p:nvCxnSpPr>
        <p:spPr>
          <a:xfrm>
            <a:off x="11243646" y="4318355"/>
            <a:ext cx="0" cy="173736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6" name="Straight Arrow Connector 15"/>
          <p:cNvCxnSpPr>
            <a:stCxn id="28" idx="2"/>
            <a:endCxn id="31" idx="0"/>
          </p:cNvCxnSpPr>
          <p:nvPr/>
        </p:nvCxnSpPr>
        <p:spPr>
          <a:xfrm flipH="1">
            <a:off x="11172656" y="7125563"/>
            <a:ext cx="0" cy="82537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6" name="Straight Connector 35"/>
          <p:cNvCxnSpPr>
            <a:stCxn id="31" idx="1"/>
          </p:cNvCxnSpPr>
          <p:nvPr/>
        </p:nvCxnSpPr>
        <p:spPr>
          <a:xfrm flipH="1">
            <a:off x="9385004" y="8485865"/>
            <a:ext cx="141732"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39" name="Straight Connector 38"/>
          <p:cNvCxnSpPr/>
          <p:nvPr/>
        </p:nvCxnSpPr>
        <p:spPr>
          <a:xfrm flipV="1">
            <a:off x="9385004" y="7562800"/>
            <a:ext cx="0" cy="91440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42" name="Straight Arrow Connector 41"/>
          <p:cNvCxnSpPr/>
          <p:nvPr/>
        </p:nvCxnSpPr>
        <p:spPr>
          <a:xfrm flipH="1">
            <a:off x="3395851" y="7707699"/>
            <a:ext cx="18288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4" name="Straight Connector 43"/>
          <p:cNvCxnSpPr>
            <a:stCxn id="35" idx="1"/>
            <a:endCxn id="35" idx="1"/>
          </p:cNvCxnSpPr>
          <p:nvPr/>
        </p:nvCxnSpPr>
        <p:spPr>
          <a:xfrm>
            <a:off x="7244177" y="7583072"/>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49" name="Straight Arrow Connector 48"/>
          <p:cNvCxnSpPr>
            <a:stCxn id="33" idx="2"/>
            <a:endCxn id="34" idx="0"/>
          </p:cNvCxnSpPr>
          <p:nvPr/>
        </p:nvCxnSpPr>
        <p:spPr>
          <a:xfrm>
            <a:off x="5288528" y="7145476"/>
            <a:ext cx="0" cy="824837"/>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3" name="Straight Connector 52"/>
          <p:cNvCxnSpPr/>
          <p:nvPr/>
        </p:nvCxnSpPr>
        <p:spPr>
          <a:xfrm flipV="1">
            <a:off x="3578731" y="7699737"/>
            <a:ext cx="0" cy="82296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55" name="Straight Arrow Connector 54"/>
          <p:cNvCxnSpPr/>
          <p:nvPr/>
        </p:nvCxnSpPr>
        <p:spPr>
          <a:xfrm flipH="1">
            <a:off x="9166696" y="7541096"/>
            <a:ext cx="22860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7" name="Straight Connector 56"/>
          <p:cNvCxnSpPr>
            <a:stCxn id="34" idx="1"/>
            <a:endCxn id="34" idx="1"/>
          </p:cNvCxnSpPr>
          <p:nvPr/>
        </p:nvCxnSpPr>
        <p:spPr>
          <a:xfrm>
            <a:off x="3714616" y="8503793"/>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59" name="Straight Connector 58"/>
          <p:cNvCxnSpPr>
            <a:stCxn id="34" idx="1"/>
            <a:endCxn id="34" idx="1"/>
          </p:cNvCxnSpPr>
          <p:nvPr/>
        </p:nvCxnSpPr>
        <p:spPr>
          <a:xfrm>
            <a:off x="3714616" y="8503793"/>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61" name="Straight Connector 60"/>
          <p:cNvCxnSpPr/>
          <p:nvPr/>
        </p:nvCxnSpPr>
        <p:spPr>
          <a:xfrm>
            <a:off x="3602648" y="8503792"/>
            <a:ext cx="91440"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1" name="Straight Connector 70"/>
          <p:cNvCxnSpPr/>
          <p:nvPr/>
        </p:nvCxnSpPr>
        <p:spPr>
          <a:xfrm flipH="1" flipV="1">
            <a:off x="1029792" y="7699737"/>
            <a:ext cx="365760" cy="1"/>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3" name="Straight Arrow Connector 72"/>
          <p:cNvCxnSpPr/>
          <p:nvPr/>
        </p:nvCxnSpPr>
        <p:spPr>
          <a:xfrm flipV="1">
            <a:off x="1029792" y="6156053"/>
            <a:ext cx="0" cy="1543684"/>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75" name="Straight Connector 74"/>
          <p:cNvCxnSpPr/>
          <p:nvPr/>
        </p:nvCxnSpPr>
        <p:spPr>
          <a:xfrm flipH="1" flipV="1">
            <a:off x="7131040" y="7562800"/>
            <a:ext cx="91440"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7" name="Straight Connector 76"/>
          <p:cNvCxnSpPr/>
          <p:nvPr/>
        </p:nvCxnSpPr>
        <p:spPr>
          <a:xfrm flipV="1">
            <a:off x="7117328" y="6604992"/>
            <a:ext cx="0" cy="950976"/>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8" name="Straight Arrow Connector 77"/>
          <p:cNvCxnSpPr/>
          <p:nvPr/>
        </p:nvCxnSpPr>
        <p:spPr>
          <a:xfrm flipH="1">
            <a:off x="6934448" y="6604992"/>
            <a:ext cx="18288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3266" y="2586281"/>
            <a:ext cx="6444552" cy="3667193"/>
          </a:xfrm>
          <a:prstGeom prst="rect">
            <a:avLst/>
          </a:prstGeom>
        </p:spPr>
      </p:pic>
    </p:spTree>
    <p:extLst>
      <p:ext uri="{BB962C8B-B14F-4D97-AF65-F5344CB8AC3E}">
        <p14:creationId xmlns:p14="http://schemas.microsoft.com/office/powerpoint/2010/main" val="1270450141"/>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a:off x="6717068" y="2456984"/>
            <a:ext cx="3238167" cy="6766560"/>
          </a:xfrm>
          <a:prstGeom prst="rect">
            <a:avLst/>
          </a:prstGeom>
          <a:solidFill>
            <a:srgbClr val="E6E6E6"/>
          </a:solidFill>
          <a:ln w="9525" cap="flat" cmpd="sng" algn="ctr">
            <a:solidFill>
              <a:schemeClr val="dk1"/>
            </a:solidFill>
            <a:prstDash val="dash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grpSp>
        <p:nvGrpSpPr>
          <p:cNvPr id="12" name="Group 11"/>
          <p:cNvGrpSpPr/>
          <p:nvPr/>
        </p:nvGrpSpPr>
        <p:grpSpPr>
          <a:xfrm>
            <a:off x="269988" y="2443720"/>
            <a:ext cx="12446634" cy="7130814"/>
            <a:chOff x="528897" y="2428528"/>
            <a:chExt cx="12446634" cy="7130814"/>
          </a:xfrm>
        </p:grpSpPr>
        <p:sp>
          <p:nvSpPr>
            <p:cNvPr id="3" name="TextBox 2"/>
            <p:cNvSpPr txBox="1"/>
            <p:nvPr/>
          </p:nvSpPr>
          <p:spPr>
            <a:xfrm>
              <a:off x="528897" y="5239804"/>
              <a:ext cx="2222205" cy="707886"/>
            </a:xfrm>
            <a:prstGeom prst="rect">
              <a:avLst/>
            </a:prstGeom>
            <a:ln>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latin typeface="Calibri" panose="020F0502020204030204" pitchFamily="34" charset="0"/>
                  <a:cs typeface="Calibri" panose="020F0502020204030204" pitchFamily="34" charset="0"/>
                </a:rPr>
                <a:t>Real time image capturing</a:t>
              </a:r>
            </a:p>
          </p:txBody>
        </p:sp>
        <p:sp>
          <p:nvSpPr>
            <p:cNvPr id="10" name="TextBox 9"/>
            <p:cNvSpPr txBox="1"/>
            <p:nvPr/>
          </p:nvSpPr>
          <p:spPr>
            <a:xfrm>
              <a:off x="10415211" y="5353103"/>
              <a:ext cx="2560320"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latin typeface="Calibri" panose="020F0502020204030204" pitchFamily="34" charset="0"/>
                  <a:cs typeface="Calibri" panose="020F0502020204030204" pitchFamily="34" charset="0"/>
                </a:rPr>
                <a:t>Robot movement to the target trajectory</a:t>
              </a:r>
            </a:p>
          </p:txBody>
        </p:sp>
        <p:grpSp>
          <p:nvGrpSpPr>
            <p:cNvPr id="2" name="Group 1"/>
            <p:cNvGrpSpPr/>
            <p:nvPr/>
          </p:nvGrpSpPr>
          <p:grpSpPr>
            <a:xfrm>
              <a:off x="1670621" y="2428528"/>
              <a:ext cx="10515600" cy="7130814"/>
              <a:chOff x="1218251" y="1943256"/>
              <a:chExt cx="11120186" cy="7916299"/>
            </a:xfrm>
          </p:grpSpPr>
          <p:sp>
            <p:nvSpPr>
              <p:cNvPr id="47" name="Rectangle 46"/>
              <p:cNvSpPr/>
              <p:nvPr/>
            </p:nvSpPr>
            <p:spPr bwMode="auto">
              <a:xfrm>
                <a:off x="2549009" y="1943256"/>
                <a:ext cx="3424343" cy="7487837"/>
              </a:xfrm>
              <a:prstGeom prst="rect">
                <a:avLst/>
              </a:prstGeom>
              <a:solidFill>
                <a:srgbClr val="E6E6E6"/>
              </a:solidFill>
              <a:ln w="9525" cap="flat" cmpd="sng" algn="ctr">
                <a:solidFill>
                  <a:schemeClr val="tx1"/>
                </a:solidFill>
                <a:prstDash val="dash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grpSp>
            <p:nvGrpSpPr>
              <p:cNvPr id="18" name="Group 17"/>
              <p:cNvGrpSpPr/>
              <p:nvPr/>
            </p:nvGrpSpPr>
            <p:grpSpPr>
              <a:xfrm>
                <a:off x="2967159" y="3265485"/>
                <a:ext cx="2481485" cy="5875384"/>
                <a:chOff x="3149263" y="3265484"/>
                <a:chExt cx="2346571" cy="5875384"/>
              </a:xfrm>
            </p:grpSpPr>
            <p:sp>
              <p:nvSpPr>
                <p:cNvPr id="8" name="TextBox 7"/>
                <p:cNvSpPr txBox="1"/>
                <p:nvPr/>
              </p:nvSpPr>
              <p:spPr>
                <a:xfrm>
                  <a:off x="3149263" y="4784343"/>
                  <a:ext cx="2346571" cy="1139043"/>
                </a:xfrm>
                <a:prstGeom prst="rect">
                  <a:avLst/>
                </a:prstGeom>
                <a:solidFill>
                  <a:schemeClr val="bg1"/>
                </a:solidFill>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p:txBody>
            </p:sp>
            <p:sp>
              <p:nvSpPr>
                <p:cNvPr id="9" name="TextBox 8"/>
                <p:cNvSpPr txBox="1"/>
                <p:nvPr/>
              </p:nvSpPr>
              <p:spPr>
                <a:xfrm>
                  <a:off x="3149263" y="6403026"/>
                  <a:ext cx="2346571" cy="1139043"/>
                </a:xfrm>
                <a:prstGeom prst="rect">
                  <a:avLst/>
                </a:prstGeom>
                <a:solidFill>
                  <a:schemeClr val="bg1"/>
                </a:solidFill>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p:txBody>
            </p:sp>
            <p:sp>
              <p:nvSpPr>
                <p:cNvPr id="16" name="TextBox 15"/>
                <p:cNvSpPr txBox="1"/>
                <p:nvPr/>
              </p:nvSpPr>
              <p:spPr>
                <a:xfrm>
                  <a:off x="3149263" y="8001825"/>
                  <a:ext cx="2346571" cy="1139043"/>
                </a:xfrm>
                <a:prstGeom prst="rect">
                  <a:avLst/>
                </a:prstGeom>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24" name="Straight Arrow Connector 23"/>
                <p:cNvCxnSpPr>
                  <a:stCxn id="4" idx="2"/>
                  <a:endCxn id="8" idx="0"/>
                </p:cNvCxnSpPr>
                <p:nvPr/>
              </p:nvCxnSpPr>
              <p:spPr>
                <a:xfrm>
                  <a:off x="4322549" y="4404528"/>
                  <a:ext cx="0" cy="379816"/>
                </a:xfrm>
                <a:prstGeom prst="straightConnector1">
                  <a:avLst/>
                </a:prstGeom>
                <a:noFill/>
                <a:ln w="50800" cap="flat">
                  <a:solidFill>
                    <a:schemeClr val="accent1">
                      <a:lumMod val="75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0" name="Straight Arrow Connector 29"/>
                <p:cNvCxnSpPr/>
                <p:nvPr/>
              </p:nvCxnSpPr>
              <p:spPr>
                <a:xfrm>
                  <a:off x="4310036" y="7602125"/>
                  <a:ext cx="3313" cy="406050"/>
                </a:xfrm>
                <a:prstGeom prst="straightConnector1">
                  <a:avLst/>
                </a:prstGeom>
                <a:noFill/>
                <a:ln w="50800" cap="flat">
                  <a:solidFill>
                    <a:schemeClr val="accent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1" name="Straight Arrow Connector 30"/>
                <p:cNvCxnSpPr/>
                <p:nvPr/>
              </p:nvCxnSpPr>
              <p:spPr>
                <a:xfrm flipH="1">
                  <a:off x="4296228" y="5956658"/>
                  <a:ext cx="1" cy="406050"/>
                </a:xfrm>
                <a:prstGeom prst="straightConnector1">
                  <a:avLst/>
                </a:prstGeom>
                <a:noFill/>
                <a:ln w="50800" cap="flat">
                  <a:solidFill>
                    <a:schemeClr val="accent1">
                      <a:lumMod val="75000"/>
                    </a:schemeClr>
                  </a:solidFill>
                  <a:prstDash val="solid"/>
                  <a:miter lim="400000"/>
                  <a:tailEnd type="triangle"/>
                </a:ln>
                <a:effectLst/>
              </p:spPr>
              <p:style>
                <a:lnRef idx="0">
                  <a:scrgbClr r="0" g="0" b="0"/>
                </a:lnRef>
                <a:fillRef idx="0">
                  <a:scrgbClr r="0" g="0" b="0"/>
                </a:fillRef>
                <a:effectRef idx="0">
                  <a:scrgbClr r="0" g="0" b="0"/>
                </a:effectRef>
                <a:fontRef idx="none"/>
              </p:style>
            </p:cxnSp>
            <p:sp>
              <p:nvSpPr>
                <p:cNvPr id="4" name="TextBox 3"/>
                <p:cNvSpPr txBox="1"/>
                <p:nvPr/>
              </p:nvSpPr>
              <p:spPr>
                <a:xfrm>
                  <a:off x="3149263" y="3265484"/>
                  <a:ext cx="2346571" cy="1139043"/>
                </a:xfrm>
                <a:prstGeom prst="rect">
                  <a:avLst/>
                </a:prstGeom>
                <a:solidFill>
                  <a:schemeClr val="bg1"/>
                </a:solidFill>
                <a:ln>
                  <a:solidFill>
                    <a:schemeClr val="bg2">
                      <a:lumMod val="90000"/>
                    </a:schemeClr>
                  </a:solidFill>
                </a:ln>
                <a:effectLst>
                  <a:outerShdw blurRad="44450" dist="27940" dir="5400000" algn="ctr">
                    <a:srgbClr val="000000">
                      <a:alpha val="32000"/>
                    </a:srgb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grpSp>
          <p:grpSp>
            <p:nvGrpSpPr>
              <p:cNvPr id="26" name="Group 25"/>
              <p:cNvGrpSpPr/>
              <p:nvPr/>
            </p:nvGrpSpPr>
            <p:grpSpPr>
              <a:xfrm>
                <a:off x="7319481" y="3149585"/>
                <a:ext cx="2567453" cy="6211222"/>
                <a:chOff x="7136294" y="3161858"/>
                <a:chExt cx="2567412" cy="6211222"/>
              </a:xfrm>
            </p:grpSpPr>
            <p:sp>
              <p:nvSpPr>
                <p:cNvPr id="5" name="TextBox 4"/>
                <p:cNvSpPr txBox="1"/>
                <p:nvPr/>
              </p:nvSpPr>
              <p:spPr>
                <a:xfrm>
                  <a:off x="7136294" y="3161858"/>
                  <a:ext cx="2481445" cy="1015125"/>
                </a:xfrm>
                <a:prstGeom prst="rect">
                  <a:avLst/>
                </a:prstGeom>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solidFill>
                        <a:schemeClr val="bg1"/>
                      </a:solidFill>
                      <a:latin typeface="Calibri" panose="020F0502020204030204" pitchFamily="34" charset="0"/>
                      <a:cs typeface="Calibri" panose="020F0502020204030204" pitchFamily="34" charset="0"/>
                    </a:rPr>
                    <a:t>Marker alignment calculation</a:t>
                  </a:r>
                </a:p>
                <a:p>
                  <a:endParaRPr lang="en-US" sz="2000" dirty="0" smtClean="0">
                    <a:latin typeface="Calibri" panose="020F0502020204030204" pitchFamily="34" charset="0"/>
                    <a:cs typeface="Calibri" panose="020F0502020204030204" pitchFamily="34" charset="0"/>
                  </a:endParaRPr>
                </a:p>
              </p:txBody>
            </p:sp>
            <p:sp>
              <p:nvSpPr>
                <p:cNvPr id="6" name="TextBox 5"/>
                <p:cNvSpPr txBox="1"/>
                <p:nvPr/>
              </p:nvSpPr>
              <p:spPr>
                <a:xfrm>
                  <a:off x="7136295" y="4457223"/>
                  <a:ext cx="2481444" cy="1015664"/>
                </a:xfrm>
                <a:prstGeom prst="rect">
                  <a:avLst/>
                </a:prstGeom>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latin typeface="Calibri" panose="020F0502020204030204" pitchFamily="34" charset="0"/>
                      <a:cs typeface="Calibri" panose="020F0502020204030204" pitchFamily="34" charset="0"/>
                    </a:rPr>
                    <a:t>Rigid transformation matrix</a:t>
                  </a:r>
                </a:p>
                <a:p>
                  <a:endParaRPr lang="en-US" sz="2000" dirty="0" smtClean="0">
                    <a:latin typeface="Calibri" panose="020F0502020204030204" pitchFamily="34" charset="0"/>
                    <a:cs typeface="Calibri" panose="020F0502020204030204" pitchFamily="34" charset="0"/>
                  </a:endParaRPr>
                </a:p>
              </p:txBody>
            </p:sp>
            <p:sp>
              <p:nvSpPr>
                <p:cNvPr id="7" name="TextBox 6"/>
                <p:cNvSpPr txBox="1"/>
                <p:nvPr/>
              </p:nvSpPr>
              <p:spPr>
                <a:xfrm>
                  <a:off x="7183425" y="5736262"/>
                  <a:ext cx="2520281" cy="1015664"/>
                </a:xfrm>
                <a:prstGeom prst="rect">
                  <a:avLst/>
                </a:prstGeom>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latin typeface="Calibri" panose="020F0502020204030204" pitchFamily="34" charset="0"/>
                      <a:cs typeface="Calibri" panose="020F0502020204030204" pitchFamily="34" charset="0"/>
                    </a:rPr>
                    <a:t>Angle calculation of image plane &amp; frame</a:t>
                  </a:r>
                </a:p>
                <a:p>
                  <a:endParaRPr lang="en-US" sz="2000" dirty="0" smtClean="0">
                    <a:latin typeface="Calibri" panose="020F0502020204030204" pitchFamily="34" charset="0"/>
                    <a:cs typeface="Calibri" panose="020F0502020204030204" pitchFamily="34" charset="0"/>
                  </a:endParaRPr>
                </a:p>
              </p:txBody>
            </p:sp>
            <p:sp>
              <p:nvSpPr>
                <p:cNvPr id="14" name="TextBox 13"/>
                <p:cNvSpPr txBox="1"/>
                <p:nvPr/>
              </p:nvSpPr>
              <p:spPr>
                <a:xfrm>
                  <a:off x="7136295" y="7015301"/>
                  <a:ext cx="2509551" cy="1015664"/>
                </a:xfrm>
                <a:prstGeom prst="rect">
                  <a:avLst/>
                </a:prstGeom>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latin typeface="Calibri" panose="020F0502020204030204" pitchFamily="34" charset="0"/>
                      <a:cs typeface="Calibri" panose="020F0502020204030204" pitchFamily="34" charset="0"/>
                    </a:rPr>
                    <a:t>Instrument </a:t>
                  </a:r>
                  <a:r>
                    <a:rPr lang="en-US" sz="2000" dirty="0">
                      <a:latin typeface="Calibri" panose="020F0502020204030204" pitchFamily="34" charset="0"/>
                      <a:cs typeface="Calibri" panose="020F0502020204030204" pitchFamily="34" charset="0"/>
                    </a:rPr>
                    <a:t>t</a:t>
                  </a:r>
                  <a:r>
                    <a:rPr lang="en-US" sz="2000" dirty="0" smtClean="0">
                      <a:latin typeface="Calibri" panose="020F0502020204030204" pitchFamily="34" charset="0"/>
                      <a:cs typeface="Calibri" panose="020F0502020204030204" pitchFamily="34" charset="0"/>
                    </a:rPr>
                    <a:t>rajectory estimation</a:t>
                  </a:r>
                </a:p>
                <a:p>
                  <a:endParaRPr lang="en-US" sz="2000" dirty="0" smtClean="0">
                    <a:latin typeface="Calibri" panose="020F0502020204030204" pitchFamily="34" charset="0"/>
                    <a:cs typeface="Calibri" panose="020F0502020204030204" pitchFamily="34" charset="0"/>
                  </a:endParaRPr>
                </a:p>
              </p:txBody>
            </p:sp>
            <p:sp>
              <p:nvSpPr>
                <p:cNvPr id="15" name="TextBox 14"/>
                <p:cNvSpPr txBox="1"/>
                <p:nvPr/>
              </p:nvSpPr>
              <p:spPr>
                <a:xfrm>
                  <a:off x="7155126" y="8357955"/>
                  <a:ext cx="2509894" cy="1015125"/>
                </a:xfrm>
                <a:prstGeom prst="rect">
                  <a:avLst/>
                </a:prstGeom>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p:txBody>
            </p:sp>
            <p:cxnSp>
              <p:nvCxnSpPr>
                <p:cNvPr id="29" name="Straight Arrow Connector 28"/>
                <p:cNvCxnSpPr>
                  <a:stCxn id="5" idx="2"/>
                  <a:endCxn id="6" idx="0"/>
                </p:cNvCxnSpPr>
                <p:nvPr/>
              </p:nvCxnSpPr>
              <p:spPr>
                <a:xfrm>
                  <a:off x="8377017" y="4176983"/>
                  <a:ext cx="0" cy="280241"/>
                </a:xfrm>
                <a:prstGeom prst="straightConnector1">
                  <a:avLst/>
                </a:prstGeom>
                <a:noFill/>
                <a:ln w="50800" cap="flat">
                  <a:solidFill>
                    <a:srgbClr val="8DC648"/>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6" name="Straight Arrow Connector 35"/>
                <p:cNvCxnSpPr/>
                <p:nvPr/>
              </p:nvCxnSpPr>
              <p:spPr>
                <a:xfrm>
                  <a:off x="8357599" y="8067761"/>
                  <a:ext cx="0" cy="253781"/>
                </a:xfrm>
                <a:prstGeom prst="straightConnector1">
                  <a:avLst/>
                </a:prstGeom>
                <a:noFill/>
                <a:ln w="50800" cap="flat">
                  <a:solidFill>
                    <a:srgbClr val="8DC648"/>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7" name="Straight Arrow Connector 36"/>
                <p:cNvCxnSpPr/>
                <p:nvPr/>
              </p:nvCxnSpPr>
              <p:spPr>
                <a:xfrm>
                  <a:off x="8357599" y="5472887"/>
                  <a:ext cx="0" cy="253781"/>
                </a:xfrm>
                <a:prstGeom prst="straightConnector1">
                  <a:avLst/>
                </a:prstGeom>
                <a:noFill/>
                <a:ln w="50800" cap="flat">
                  <a:solidFill>
                    <a:srgbClr val="8DC648"/>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8" name="Straight Arrow Connector 37"/>
                <p:cNvCxnSpPr/>
                <p:nvPr/>
              </p:nvCxnSpPr>
              <p:spPr>
                <a:xfrm>
                  <a:off x="8357599" y="6737965"/>
                  <a:ext cx="0" cy="253781"/>
                </a:xfrm>
                <a:prstGeom prst="straightConnector1">
                  <a:avLst/>
                </a:prstGeom>
                <a:noFill/>
                <a:ln w="50800" cap="flat">
                  <a:solidFill>
                    <a:srgbClr val="8DC648"/>
                  </a:solidFill>
                  <a:prstDash val="solid"/>
                  <a:miter lim="400000"/>
                  <a:tailEnd type="triangle"/>
                </a:ln>
                <a:effectLst/>
              </p:spPr>
              <p:style>
                <a:lnRef idx="0">
                  <a:scrgbClr r="0" g="0" b="0"/>
                </a:lnRef>
                <a:fillRef idx="0">
                  <a:scrgbClr r="0" g="0" b="0"/>
                </a:fillRef>
                <a:effectRef idx="0">
                  <a:scrgbClr r="0" g="0" b="0"/>
                </a:effectRef>
                <a:fontRef idx="none"/>
              </p:style>
            </p:cxnSp>
          </p:grpSp>
          <p:cxnSp>
            <p:nvCxnSpPr>
              <p:cNvPr id="48" name="Straight Connector 47"/>
              <p:cNvCxnSpPr/>
              <p:nvPr/>
            </p:nvCxnSpPr>
            <p:spPr>
              <a:xfrm>
                <a:off x="4198211" y="9204820"/>
                <a:ext cx="0" cy="389682"/>
              </a:xfrm>
              <a:prstGeom prst="line">
                <a:avLst/>
              </a:prstGeom>
              <a:noFill/>
              <a:ln w="41275" cap="flat">
                <a:solidFill>
                  <a:schemeClr val="accent1">
                    <a:lumMod val="75000"/>
                  </a:schemeClr>
                </a:solidFill>
                <a:prstDash val="solid"/>
                <a:miter lim="400000"/>
              </a:ln>
              <a:effectLst/>
            </p:spPr>
            <p:style>
              <a:lnRef idx="0">
                <a:scrgbClr r="0" g="0" b="0"/>
              </a:lnRef>
              <a:fillRef idx="0">
                <a:scrgbClr r="0" g="0" b="0"/>
              </a:fillRef>
              <a:effectRef idx="0">
                <a:scrgbClr r="0" g="0" b="0"/>
              </a:effectRef>
              <a:fontRef idx="none"/>
            </p:style>
          </p:cxnSp>
          <p:cxnSp>
            <p:nvCxnSpPr>
              <p:cNvPr id="50" name="Straight Connector 49"/>
              <p:cNvCxnSpPr/>
              <p:nvPr/>
            </p:nvCxnSpPr>
            <p:spPr>
              <a:xfrm flipV="1">
                <a:off x="4188309" y="9583781"/>
                <a:ext cx="2244541" cy="0"/>
              </a:xfrm>
              <a:prstGeom prst="line">
                <a:avLst/>
              </a:prstGeom>
              <a:noFill/>
              <a:ln w="41275" cap="flat">
                <a:solidFill>
                  <a:schemeClr val="accent1">
                    <a:lumMod val="75000"/>
                  </a:schemeClr>
                </a:solidFill>
                <a:prstDash val="solid"/>
                <a:miter lim="400000"/>
              </a:ln>
              <a:effectLst/>
            </p:spPr>
            <p:style>
              <a:lnRef idx="0">
                <a:scrgbClr r="0" g="0" b="0"/>
              </a:lnRef>
              <a:fillRef idx="0">
                <a:scrgbClr r="0" g="0" b="0"/>
              </a:fillRef>
              <a:effectRef idx="0">
                <a:scrgbClr r="0" g="0" b="0"/>
              </a:effectRef>
              <a:fontRef idx="none"/>
            </p:style>
          </p:cxnSp>
          <p:cxnSp>
            <p:nvCxnSpPr>
              <p:cNvPr id="58" name="Straight Connector 57"/>
              <p:cNvCxnSpPr/>
              <p:nvPr/>
            </p:nvCxnSpPr>
            <p:spPr>
              <a:xfrm flipV="1">
                <a:off x="6445645" y="2815622"/>
                <a:ext cx="0" cy="6768159"/>
              </a:xfrm>
              <a:prstGeom prst="line">
                <a:avLst/>
              </a:prstGeom>
              <a:noFill/>
              <a:ln w="41275" cap="flat">
                <a:solidFill>
                  <a:schemeClr val="accent1">
                    <a:lumMod val="75000"/>
                  </a:schemeClr>
                </a:solidFill>
                <a:prstDash val="solid"/>
                <a:miter lim="400000"/>
              </a:ln>
              <a:effectLst/>
            </p:spPr>
            <p:style>
              <a:lnRef idx="0">
                <a:scrgbClr r="0" g="0" b="0"/>
              </a:lnRef>
              <a:fillRef idx="0">
                <a:scrgbClr r="0" g="0" b="0"/>
              </a:fillRef>
              <a:effectRef idx="0">
                <a:scrgbClr r="0" g="0" b="0"/>
              </a:effectRef>
              <a:fontRef idx="none"/>
            </p:style>
          </p:cxnSp>
          <p:cxnSp>
            <p:nvCxnSpPr>
              <p:cNvPr id="61" name="Straight Connector 60"/>
              <p:cNvCxnSpPr/>
              <p:nvPr/>
            </p:nvCxnSpPr>
            <p:spPr>
              <a:xfrm flipV="1">
                <a:off x="6432848" y="2815622"/>
                <a:ext cx="2175689" cy="0"/>
              </a:xfrm>
              <a:prstGeom prst="line">
                <a:avLst/>
              </a:prstGeom>
              <a:noFill/>
              <a:ln w="41275" cap="flat">
                <a:solidFill>
                  <a:schemeClr val="accent1">
                    <a:lumMod val="75000"/>
                  </a:schemeClr>
                </a:solidFill>
                <a:prstDash val="solid"/>
                <a:miter lim="400000"/>
              </a:ln>
              <a:effectLst/>
            </p:spPr>
            <p:style>
              <a:lnRef idx="0">
                <a:scrgbClr r="0" g="0" b="0"/>
              </a:lnRef>
              <a:fillRef idx="0">
                <a:scrgbClr r="0" g="0" b="0"/>
              </a:fillRef>
              <a:effectRef idx="0">
                <a:scrgbClr r="0" g="0" b="0"/>
              </a:effectRef>
              <a:fontRef idx="none"/>
            </p:style>
          </p:cxnSp>
          <p:cxnSp>
            <p:nvCxnSpPr>
              <p:cNvPr id="73" name="Straight Arrow Connector 72"/>
              <p:cNvCxnSpPr/>
              <p:nvPr/>
            </p:nvCxnSpPr>
            <p:spPr>
              <a:xfrm>
                <a:off x="8593279" y="2794291"/>
                <a:ext cx="0" cy="355294"/>
              </a:xfrm>
              <a:prstGeom prst="straightConnector1">
                <a:avLst/>
              </a:prstGeom>
              <a:noFill/>
              <a:ln w="50800" cap="flat">
                <a:solidFill>
                  <a:schemeClr val="accent1">
                    <a:lumMod val="75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94" name="Straight Connector 93"/>
              <p:cNvCxnSpPr/>
              <p:nvPr/>
            </p:nvCxnSpPr>
            <p:spPr>
              <a:xfrm flipH="1">
                <a:off x="12312727" y="6002082"/>
                <a:ext cx="0" cy="3857473"/>
              </a:xfrm>
              <a:prstGeom prst="line">
                <a:avLst/>
              </a:prstGeom>
              <a:noFill/>
              <a:ln w="41275" cap="flat">
                <a:solidFill>
                  <a:srgbClr val="8DC648"/>
                </a:solidFill>
                <a:prstDash val="solid"/>
                <a:miter lim="400000"/>
              </a:ln>
              <a:effectLst/>
            </p:spPr>
            <p:style>
              <a:lnRef idx="0">
                <a:scrgbClr r="0" g="0" b="0"/>
              </a:lnRef>
              <a:fillRef idx="0">
                <a:scrgbClr r="0" g="0" b="0"/>
              </a:fillRef>
              <a:effectRef idx="0">
                <a:scrgbClr r="0" g="0" b="0"/>
              </a:effectRef>
              <a:fontRef idx="none"/>
            </p:style>
          </p:cxnSp>
          <p:cxnSp>
            <p:nvCxnSpPr>
              <p:cNvPr id="102" name="Straight Connector 101"/>
              <p:cNvCxnSpPr/>
              <p:nvPr/>
            </p:nvCxnSpPr>
            <p:spPr>
              <a:xfrm flipH="1">
                <a:off x="1218251" y="9857278"/>
                <a:ext cx="11120186" cy="0"/>
              </a:xfrm>
              <a:prstGeom prst="line">
                <a:avLst/>
              </a:prstGeom>
              <a:noFill/>
              <a:ln w="41275" cap="flat">
                <a:solidFill>
                  <a:srgbClr val="8DC648"/>
                </a:solidFill>
                <a:prstDash val="solid"/>
                <a:miter lim="400000"/>
              </a:ln>
              <a:effectLst/>
            </p:spPr>
            <p:style>
              <a:lnRef idx="0">
                <a:scrgbClr r="0" g="0" b="0"/>
              </a:lnRef>
              <a:fillRef idx="0">
                <a:scrgbClr r="0" g="0" b="0"/>
              </a:fillRef>
              <a:effectRef idx="0">
                <a:scrgbClr r="0" g="0" b="0"/>
              </a:effectRef>
              <a:fontRef idx="none"/>
            </p:style>
          </p:cxnSp>
          <p:cxnSp>
            <p:nvCxnSpPr>
              <p:cNvPr id="105" name="Straight Arrow Connector 104"/>
              <p:cNvCxnSpPr/>
              <p:nvPr/>
            </p:nvCxnSpPr>
            <p:spPr>
              <a:xfrm flipV="1">
                <a:off x="1237579" y="5857911"/>
                <a:ext cx="0" cy="3999366"/>
              </a:xfrm>
              <a:prstGeom prst="straightConnector1">
                <a:avLst/>
              </a:prstGeom>
              <a:noFill/>
              <a:ln w="41275" cap="flat">
                <a:solidFill>
                  <a:srgbClr val="8DC648"/>
                </a:solidFill>
                <a:prstDash val="solid"/>
                <a:miter lim="400000"/>
                <a:tailEnd type="triangle"/>
              </a:ln>
              <a:effectLst/>
            </p:spPr>
            <p:style>
              <a:lnRef idx="0">
                <a:scrgbClr r="0" g="0" b="0"/>
              </a:lnRef>
              <a:fillRef idx="0">
                <a:scrgbClr r="0" g="0" b="0"/>
              </a:fillRef>
              <a:effectRef idx="0">
                <a:scrgbClr r="0" g="0" b="0"/>
              </a:effectRef>
              <a:fontRef idx="none"/>
            </p:style>
          </p:cxnSp>
          <p:sp>
            <p:nvSpPr>
              <p:cNvPr id="32" name="Rectangle 31"/>
              <p:cNvSpPr/>
              <p:nvPr/>
            </p:nvSpPr>
            <p:spPr>
              <a:xfrm>
                <a:off x="2661401" y="2023344"/>
                <a:ext cx="3199559"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chemeClr val="tx1"/>
                    </a:solidFill>
                    <a:effectLst/>
                    <a:uFillTx/>
                    <a:latin typeface="+mn-lt"/>
                    <a:ea typeface="+mn-ea"/>
                    <a:cs typeface="+mn-cs"/>
                    <a:sym typeface="Helvetica Light"/>
                  </a:rPr>
                  <a:t>Image pre-processing </a:t>
                </a:r>
              </a:p>
              <a:p>
                <a:pPr marL="0" marR="0" indent="0" algn="ctr" defTabSz="584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chemeClr val="tx1"/>
                    </a:solidFill>
                    <a:effectLst/>
                    <a:uFillTx/>
                    <a:latin typeface="+mn-lt"/>
                    <a:ea typeface="+mn-ea"/>
                    <a:cs typeface="+mn-cs"/>
                    <a:sym typeface="Helvetica Light"/>
                  </a:rPr>
                  <a:t>stage</a:t>
                </a:r>
                <a:endParaRPr kumimoji="0" lang="en-US" sz="1800" b="1" i="0" u="none" strike="noStrike" cap="none" spc="0" normalizeH="0" baseline="0" dirty="0">
                  <a:ln>
                    <a:noFill/>
                  </a:ln>
                  <a:solidFill>
                    <a:schemeClr val="tx1"/>
                  </a:solidFill>
                  <a:effectLst/>
                  <a:uFillTx/>
                  <a:latin typeface="+mn-lt"/>
                  <a:ea typeface="+mn-ea"/>
                  <a:cs typeface="+mn-cs"/>
                  <a:sym typeface="Helvetica Light"/>
                </a:endParaRPr>
              </a:p>
            </p:txBody>
          </p:sp>
          <p:sp>
            <p:nvSpPr>
              <p:cNvPr id="49" name="Rectangle 48"/>
              <p:cNvSpPr/>
              <p:nvPr/>
            </p:nvSpPr>
            <p:spPr>
              <a:xfrm>
                <a:off x="6808879" y="1989413"/>
                <a:ext cx="3502687" cy="7363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lang="en-US" sz="1800" b="1" dirty="0" smtClean="0">
                    <a:solidFill>
                      <a:schemeClr val="tx1"/>
                    </a:solidFill>
                  </a:rPr>
                  <a:t>Localization and registration </a:t>
                </a:r>
                <a:r>
                  <a:rPr kumimoji="0" lang="en-US" sz="1800" b="1" i="0" u="none" strike="noStrike" cap="none" spc="0" normalizeH="0" baseline="0" dirty="0" smtClean="0">
                    <a:ln>
                      <a:noFill/>
                    </a:ln>
                    <a:solidFill>
                      <a:schemeClr val="tx1"/>
                    </a:solidFill>
                    <a:effectLst/>
                    <a:uFillTx/>
                    <a:latin typeface="+mn-lt"/>
                    <a:ea typeface="+mn-ea"/>
                    <a:cs typeface="+mn-cs"/>
                    <a:sym typeface="Helvetica Light"/>
                  </a:rPr>
                  <a:t>stage</a:t>
                </a:r>
                <a:endParaRPr kumimoji="0" lang="en-US" sz="1800" b="1" i="0" u="none" strike="noStrike" cap="none" spc="0" normalizeH="0" baseline="0" dirty="0">
                  <a:ln>
                    <a:noFill/>
                  </a:ln>
                  <a:solidFill>
                    <a:schemeClr val="tx1"/>
                  </a:solidFill>
                  <a:effectLst/>
                  <a:uFillTx/>
                  <a:latin typeface="+mn-lt"/>
                  <a:ea typeface="+mn-ea"/>
                  <a:cs typeface="+mn-cs"/>
                  <a:sym typeface="Helvetica Light"/>
                </a:endParaRPr>
              </a:p>
            </p:txBody>
          </p:sp>
          <p:cxnSp>
            <p:nvCxnSpPr>
              <p:cNvPr id="17" name="Straight Connector 16"/>
              <p:cNvCxnSpPr/>
              <p:nvPr/>
            </p:nvCxnSpPr>
            <p:spPr>
              <a:xfrm>
                <a:off x="8562166" y="9423111"/>
                <a:ext cx="2894" cy="274320"/>
              </a:xfrm>
              <a:prstGeom prst="line">
                <a:avLst/>
              </a:prstGeom>
              <a:noFill/>
              <a:ln w="41275" cap="flat">
                <a:solidFill>
                  <a:srgbClr val="8DC648"/>
                </a:solidFill>
                <a:prstDash val="solid"/>
                <a:miter lim="400000"/>
              </a:ln>
              <a:effectLst/>
            </p:spPr>
            <p:style>
              <a:lnRef idx="0">
                <a:scrgbClr r="0" g="0" b="0"/>
              </a:lnRef>
              <a:fillRef idx="0">
                <a:scrgbClr r="0" g="0" b="0"/>
              </a:fillRef>
              <a:effectRef idx="0">
                <a:scrgbClr r="0" g="0" b="0"/>
              </a:effectRef>
              <a:fontRef idx="none"/>
            </p:style>
          </p:cxnSp>
          <p:cxnSp>
            <p:nvCxnSpPr>
              <p:cNvPr id="20" name="Straight Connector 19"/>
              <p:cNvCxnSpPr/>
              <p:nvPr/>
            </p:nvCxnSpPr>
            <p:spPr>
              <a:xfrm flipV="1">
                <a:off x="8555250" y="9676309"/>
                <a:ext cx="2871909" cy="0"/>
              </a:xfrm>
              <a:prstGeom prst="line">
                <a:avLst/>
              </a:prstGeom>
              <a:noFill/>
              <a:ln w="41275" cap="flat">
                <a:solidFill>
                  <a:srgbClr val="8DC648"/>
                </a:solidFill>
                <a:prstDash val="solid"/>
                <a:miter lim="400000"/>
              </a:ln>
              <a:effectLst/>
            </p:spPr>
            <p:style>
              <a:lnRef idx="0">
                <a:scrgbClr r="0" g="0" b="0"/>
              </a:lnRef>
              <a:fillRef idx="0">
                <a:scrgbClr r="0" g="0" b="0"/>
              </a:fillRef>
              <a:effectRef idx="0">
                <a:scrgbClr r="0" g="0" b="0"/>
              </a:effectRef>
              <a:fontRef idx="none"/>
            </p:style>
          </p:cxnSp>
          <p:cxnSp>
            <p:nvCxnSpPr>
              <p:cNvPr id="42" name="Straight Arrow Connector 41"/>
              <p:cNvCxnSpPr/>
              <p:nvPr/>
            </p:nvCxnSpPr>
            <p:spPr>
              <a:xfrm>
                <a:off x="4181972" y="2808680"/>
                <a:ext cx="0" cy="456806"/>
              </a:xfrm>
              <a:prstGeom prst="straightConnector1">
                <a:avLst/>
              </a:prstGeom>
              <a:noFill/>
              <a:ln w="50800" cap="flat">
                <a:solidFill>
                  <a:schemeClr val="accent1">
                    <a:lumMod val="75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2" name="Straight Connector 51"/>
              <p:cNvCxnSpPr/>
              <p:nvPr/>
            </p:nvCxnSpPr>
            <p:spPr>
              <a:xfrm flipV="1">
                <a:off x="1219703" y="2808680"/>
                <a:ext cx="2968606" cy="0"/>
              </a:xfrm>
              <a:prstGeom prst="line">
                <a:avLst/>
              </a:prstGeom>
              <a:noFill/>
              <a:ln w="41275" cap="flat">
                <a:solidFill>
                  <a:schemeClr val="accent1">
                    <a:lumMod val="75000"/>
                  </a:schemeClr>
                </a:solidFill>
                <a:prstDash val="solid"/>
                <a:miter lim="400000"/>
              </a:ln>
              <a:effectLst/>
            </p:spPr>
            <p:style>
              <a:lnRef idx="0">
                <a:scrgbClr r="0" g="0" b="0"/>
              </a:lnRef>
              <a:fillRef idx="0">
                <a:scrgbClr r="0" g="0" b="0"/>
              </a:fillRef>
              <a:effectRef idx="0">
                <a:scrgbClr r="0" g="0" b="0"/>
              </a:effectRef>
              <a:fontRef idx="none"/>
            </p:style>
          </p:cxnSp>
          <p:cxnSp>
            <p:nvCxnSpPr>
              <p:cNvPr id="23" name="Straight Connector 22"/>
              <p:cNvCxnSpPr/>
              <p:nvPr/>
            </p:nvCxnSpPr>
            <p:spPr>
              <a:xfrm flipH="1" flipV="1">
                <a:off x="1237579" y="2815623"/>
                <a:ext cx="1" cy="2194560"/>
              </a:xfrm>
              <a:prstGeom prst="line">
                <a:avLst/>
              </a:prstGeom>
              <a:noFill/>
              <a:ln w="41275" cap="flat">
                <a:solidFill>
                  <a:schemeClr val="accent1">
                    <a:lumMod val="75000"/>
                  </a:schemeClr>
                </a:solidFill>
                <a:prstDash val="solid"/>
                <a:miter lim="400000"/>
              </a:ln>
              <a:effectLst/>
            </p:spPr>
            <p:style>
              <a:lnRef idx="0">
                <a:scrgbClr r="0" g="0" b="0"/>
              </a:lnRef>
              <a:fillRef idx="0">
                <a:scrgbClr r="0" g="0" b="0"/>
              </a:fillRef>
              <a:effectRef idx="0">
                <a:scrgbClr r="0" g="0" b="0"/>
              </a:effectRef>
              <a:fontRef idx="none"/>
            </p:style>
          </p:cxnSp>
          <p:cxnSp>
            <p:nvCxnSpPr>
              <p:cNvPr id="41" name="Straight Arrow Connector 40"/>
              <p:cNvCxnSpPr/>
              <p:nvPr/>
            </p:nvCxnSpPr>
            <p:spPr>
              <a:xfrm flipV="1">
                <a:off x="11398950" y="6052603"/>
                <a:ext cx="0" cy="3634146"/>
              </a:xfrm>
              <a:prstGeom prst="straightConnector1">
                <a:avLst/>
              </a:prstGeom>
              <a:noFill/>
              <a:ln w="41275" cap="flat">
                <a:solidFill>
                  <a:srgbClr val="8DC648"/>
                </a:solidFill>
                <a:prstDash val="solid"/>
                <a:miter lim="400000"/>
                <a:tailEnd type="triangle"/>
              </a:ln>
              <a:effectLst/>
            </p:spPr>
            <p:style>
              <a:lnRef idx="0">
                <a:scrgbClr r="0" g="0" b="0"/>
              </a:lnRef>
              <a:fillRef idx="0">
                <a:scrgbClr r="0" g="0" b="0"/>
              </a:fillRef>
              <a:effectRef idx="0">
                <a:scrgbClr r="0" g="0" b="0"/>
              </a:effectRef>
              <a:fontRef idx="none"/>
            </p:style>
          </p:cxnSp>
        </p:grpSp>
        <p:sp>
          <p:nvSpPr>
            <p:cNvPr id="44" name="TextBox 43"/>
            <p:cNvSpPr txBox="1"/>
            <p:nvPr/>
          </p:nvSpPr>
          <p:spPr>
            <a:xfrm>
              <a:off x="3373133" y="3632310"/>
              <a:ext cx="2159094"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smtClean="0">
                  <a:latin typeface="Calibri" panose="020F0502020204030204" pitchFamily="34" charset="0"/>
                  <a:cs typeface="Calibri" panose="020F0502020204030204" pitchFamily="34" charset="0"/>
                </a:rPr>
                <a:t>Image filtering</a:t>
              </a:r>
            </a:p>
            <a:p>
              <a:r>
                <a:rPr lang="en-US" sz="2000" dirty="0" smtClean="0">
                  <a:latin typeface="Calibri" panose="020F0502020204030204" pitchFamily="34" charset="0"/>
                  <a:cs typeface="Calibri" panose="020F0502020204030204" pitchFamily="34" charset="0"/>
                </a:rPr>
                <a:t> and </a:t>
              </a:r>
            </a:p>
            <a:p>
              <a:r>
                <a:rPr lang="en-US" sz="2000" dirty="0" smtClean="0">
                  <a:latin typeface="Calibri" panose="020F0502020204030204" pitchFamily="34" charset="0"/>
                  <a:cs typeface="Calibri" panose="020F0502020204030204" pitchFamily="34" charset="0"/>
                </a:rPr>
                <a:t>segmentation </a:t>
              </a:r>
              <a:endParaRPr lang="en-US" sz="2000" dirty="0">
                <a:latin typeface="Calibri" panose="020F0502020204030204" pitchFamily="34" charset="0"/>
                <a:cs typeface="Calibri" panose="020F0502020204030204" pitchFamily="34" charset="0"/>
              </a:endParaRPr>
            </a:p>
          </p:txBody>
        </p:sp>
        <p:sp>
          <p:nvSpPr>
            <p:cNvPr id="45" name="TextBox 44"/>
            <p:cNvSpPr txBox="1"/>
            <p:nvPr/>
          </p:nvSpPr>
          <p:spPr>
            <a:xfrm>
              <a:off x="3432945" y="5014375"/>
              <a:ext cx="2159094"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a:latin typeface="Calibri" panose="020F0502020204030204" pitchFamily="34" charset="0"/>
                  <a:cs typeface="Calibri" panose="020F0502020204030204" pitchFamily="34" charset="0"/>
                </a:rPr>
                <a:t>Center detection of the fiducials ellipses</a:t>
              </a:r>
            </a:p>
          </p:txBody>
        </p:sp>
        <p:sp>
          <p:nvSpPr>
            <p:cNvPr id="51" name="TextBox 50"/>
            <p:cNvSpPr txBox="1"/>
            <p:nvPr/>
          </p:nvSpPr>
          <p:spPr>
            <a:xfrm>
              <a:off x="3414382" y="6436128"/>
              <a:ext cx="2159094"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a:latin typeface="Calibri" panose="020F0502020204030204" pitchFamily="34" charset="0"/>
                  <a:cs typeface="Calibri" panose="020F0502020204030204" pitchFamily="34" charset="0"/>
                </a:rPr>
                <a:t>Distance measurements between centroids</a:t>
              </a:r>
            </a:p>
          </p:txBody>
        </p:sp>
        <p:sp>
          <p:nvSpPr>
            <p:cNvPr id="53" name="TextBox 52"/>
            <p:cNvSpPr txBox="1"/>
            <p:nvPr/>
          </p:nvSpPr>
          <p:spPr>
            <a:xfrm>
              <a:off x="3441731" y="8032672"/>
              <a:ext cx="2159094"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a:latin typeface="Calibri" panose="020F0502020204030204" pitchFamily="34" charset="0"/>
                  <a:cs typeface="Calibri" panose="020F0502020204030204" pitchFamily="34" charset="0"/>
                </a:rPr>
                <a:t>Validity test and calibration</a:t>
              </a:r>
            </a:p>
          </p:txBody>
        </p:sp>
        <p:sp>
          <p:nvSpPr>
            <p:cNvPr id="54" name="TextBox 53"/>
            <p:cNvSpPr txBox="1"/>
            <p:nvPr/>
          </p:nvSpPr>
          <p:spPr>
            <a:xfrm>
              <a:off x="7565134" y="3620641"/>
              <a:ext cx="2159094"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smtClean="0">
                  <a:latin typeface="Calibri" panose="020F0502020204030204" pitchFamily="34" charset="0"/>
                  <a:cs typeface="Calibri" panose="020F0502020204030204" pitchFamily="34" charset="0"/>
                </a:rPr>
                <a:t>Marker alignment calculation</a:t>
              </a:r>
              <a:endParaRPr lang="en-US" sz="2000" dirty="0">
                <a:latin typeface="Calibri" panose="020F0502020204030204" pitchFamily="34" charset="0"/>
                <a:cs typeface="Calibri" panose="020F0502020204030204" pitchFamily="34" charset="0"/>
              </a:endParaRPr>
            </a:p>
          </p:txBody>
        </p:sp>
      </p:grpSp>
      <p:sp>
        <p:nvSpPr>
          <p:cNvPr id="11" name="Shape 36"/>
          <p:cNvSpPr/>
          <p:nvPr/>
        </p:nvSpPr>
        <p:spPr>
          <a:xfrm>
            <a:off x="115860" y="1530650"/>
            <a:ext cx="12570762" cy="59503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lvl="0">
              <a:defRPr sz="1800"/>
            </a:pPr>
            <a:r>
              <a:rPr lang="en-US" sz="3200" b="1" dirty="0" smtClean="0">
                <a:latin typeface="Calibri" panose="020F0502020204030204" pitchFamily="34" charset="0"/>
                <a:cs typeface="Calibri" panose="020F0502020204030204" pitchFamily="34" charset="0"/>
              </a:rPr>
              <a:t>Navigation workstation: Real-time alignment detection </a:t>
            </a:r>
            <a:r>
              <a:rPr lang="en-US" sz="3200" b="1" dirty="0">
                <a:latin typeface="Calibri" panose="020F0502020204030204" pitchFamily="34" charset="0"/>
                <a:cs typeface="Calibri" panose="020F0502020204030204" pitchFamily="34" charset="0"/>
              </a:rPr>
              <a:t>a</a:t>
            </a:r>
            <a:r>
              <a:rPr lang="en-US" sz="3200" b="1" dirty="0" smtClean="0">
                <a:latin typeface="Calibri" panose="020F0502020204030204" pitchFamily="34" charset="0"/>
                <a:cs typeface="Calibri" panose="020F0502020204030204" pitchFamily="34" charset="0"/>
              </a:rPr>
              <a:t>lgorithm </a:t>
            </a:r>
          </a:p>
        </p:txBody>
      </p:sp>
      <p:sp>
        <p:nvSpPr>
          <p:cNvPr id="56" name="TextBox 55"/>
          <p:cNvSpPr txBox="1"/>
          <p:nvPr/>
        </p:nvSpPr>
        <p:spPr>
          <a:xfrm>
            <a:off x="7322028" y="8309000"/>
            <a:ext cx="2159094"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a:latin typeface="Calibri" panose="020F0502020204030204" pitchFamily="34" charset="0"/>
                <a:cs typeface="Calibri" panose="020F0502020204030204" pitchFamily="34" charset="0"/>
              </a:rPr>
              <a:t>Robotic device motion </a:t>
            </a:r>
            <a:r>
              <a:rPr lang="en-US" sz="2000" dirty="0" smtClean="0">
                <a:latin typeface="Calibri" panose="020F0502020204030204" pitchFamily="34" charset="0"/>
                <a:cs typeface="Calibri" panose="020F0502020204030204" pitchFamily="34" charset="0"/>
              </a:rPr>
              <a:t>calculation</a:t>
            </a:r>
            <a:endParaRPr lang="en-US" sz="2000" dirty="0">
              <a:latin typeface="Calibri" panose="020F0502020204030204" pitchFamily="34" charset="0"/>
              <a:cs typeface="Calibri" panose="020F0502020204030204" pitchFamily="34" charset="0"/>
            </a:endParaRPr>
          </a:p>
        </p:txBody>
      </p:sp>
      <p:sp>
        <p:nvSpPr>
          <p:cNvPr id="57" name="TextBox 56"/>
          <p:cNvSpPr txBox="1"/>
          <p:nvPr/>
        </p:nvSpPr>
        <p:spPr>
          <a:xfrm>
            <a:off x="7214836" y="4792622"/>
            <a:ext cx="2266704" cy="718145"/>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smtClean="0">
                <a:latin typeface="Calibri" panose="020F0502020204030204" pitchFamily="34" charset="0"/>
                <a:cs typeface="Calibri" panose="020F0502020204030204" pitchFamily="34" charset="0"/>
              </a:rPr>
              <a:t>Rigid transformation </a:t>
            </a:r>
            <a:r>
              <a:rPr lang="en-US" sz="2000" dirty="0">
                <a:latin typeface="Calibri" panose="020F0502020204030204" pitchFamily="34" charset="0"/>
                <a:cs typeface="Calibri" panose="020F0502020204030204" pitchFamily="34" charset="0"/>
              </a:rPr>
              <a:t>matrix</a:t>
            </a:r>
          </a:p>
        </p:txBody>
      </p:sp>
      <p:sp>
        <p:nvSpPr>
          <p:cNvPr id="59" name="TextBox 58"/>
          <p:cNvSpPr txBox="1"/>
          <p:nvPr/>
        </p:nvSpPr>
        <p:spPr>
          <a:xfrm>
            <a:off x="7280894" y="5940316"/>
            <a:ext cx="2299640" cy="718145"/>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a:latin typeface="Calibri" panose="020F0502020204030204" pitchFamily="34" charset="0"/>
                <a:cs typeface="Calibri" panose="020F0502020204030204" pitchFamily="34" charset="0"/>
              </a:rPr>
              <a:t>Angle calculation of image plane </a:t>
            </a:r>
            <a:r>
              <a:rPr lang="en-US" sz="2000" dirty="0" smtClean="0">
                <a:latin typeface="Calibri" panose="020F0502020204030204" pitchFamily="34" charset="0"/>
                <a:cs typeface="Calibri" panose="020F0502020204030204" pitchFamily="34" charset="0"/>
              </a:rPr>
              <a:t>&amp; frame</a:t>
            </a:r>
            <a:endParaRPr lang="en-US" sz="2000" dirty="0">
              <a:latin typeface="Calibri" panose="020F0502020204030204" pitchFamily="34" charset="0"/>
              <a:cs typeface="Calibri" panose="020F0502020204030204" pitchFamily="34" charset="0"/>
            </a:endParaRPr>
          </a:p>
        </p:txBody>
      </p:sp>
      <p:sp>
        <p:nvSpPr>
          <p:cNvPr id="60" name="TextBox 59"/>
          <p:cNvSpPr txBox="1"/>
          <p:nvPr/>
        </p:nvSpPr>
        <p:spPr>
          <a:xfrm>
            <a:off x="7222480" y="7110983"/>
            <a:ext cx="2299640" cy="718145"/>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a:latin typeface="Calibri" panose="020F0502020204030204" pitchFamily="34" charset="0"/>
                <a:cs typeface="Calibri" panose="020F0502020204030204" pitchFamily="34" charset="0"/>
              </a:rPr>
              <a:t>Instrument trajectory </a:t>
            </a:r>
            <a:r>
              <a:rPr lang="en-US" sz="2000" dirty="0" smtClean="0">
                <a:latin typeface="Calibri" panose="020F0502020204030204" pitchFamily="34" charset="0"/>
                <a:cs typeface="Calibri" panose="020F0502020204030204" pitchFamily="34" charset="0"/>
              </a:rPr>
              <a:t>estimation</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4426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444500" lvl="8" indent="-444500">
              <a:buSzPct val="75000"/>
              <a:defRPr sz="1800"/>
            </a:pPr>
            <a:r>
              <a:rPr lang="en-US" sz="3200" b="1" dirty="0" smtClean="0">
                <a:latin typeface="Calibri" panose="020F0502020204030204" pitchFamily="34" charset="0"/>
                <a:cs typeface="Calibri" panose="020F0502020204030204" pitchFamily="34" charset="0"/>
              </a:rPr>
              <a:t>Graphical user interface</a:t>
            </a:r>
            <a:endParaRPr lang="en-US" sz="3200" b="1"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rotWithShape="1">
          <a:blip r:embed="rId3"/>
          <a:srcRect l="3438" t="4967" r="3032" b="13305"/>
          <a:stretch/>
        </p:blipFill>
        <p:spPr>
          <a:xfrm>
            <a:off x="165696" y="2788568"/>
            <a:ext cx="12656434" cy="6217920"/>
          </a:xfrm>
          <a:prstGeom prst="rect">
            <a:avLst/>
          </a:prstGeom>
        </p:spPr>
      </p:pic>
      <p:sp>
        <p:nvSpPr>
          <p:cNvPr id="5" name="TextBox 4"/>
          <p:cNvSpPr txBox="1"/>
          <p:nvPr/>
        </p:nvSpPr>
        <p:spPr>
          <a:xfrm>
            <a:off x="395142" y="2716560"/>
            <a:ext cx="2650874" cy="287258"/>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rPr>
              <a:t>Automated alignment detection GUI</a:t>
            </a:r>
            <a:endParaRPr kumimoji="0" lang="en-US" sz="1200" b="0" i="0" u="none" strike="noStrike" cap="none" spc="0" normalizeH="0" baseline="0" dirty="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endParaRPr>
          </a:p>
        </p:txBody>
      </p:sp>
    </p:spTree>
    <p:extLst>
      <p:ext uri="{BB962C8B-B14F-4D97-AF65-F5344CB8AC3E}">
        <p14:creationId xmlns:p14="http://schemas.microsoft.com/office/powerpoint/2010/main" val="805298275"/>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444500" lvl="8" indent="-444500">
              <a:buSzPct val="75000"/>
              <a:defRPr sz="1800"/>
            </a:pPr>
            <a:r>
              <a:rPr lang="en-US" sz="3200" b="1" dirty="0" smtClean="0">
                <a:latin typeface="Calibri" panose="020F0502020204030204" pitchFamily="34" charset="0"/>
                <a:cs typeface="Calibri" panose="020F0502020204030204" pitchFamily="34" charset="0"/>
              </a:rPr>
              <a:t>Graphical user interface</a:t>
            </a:r>
            <a:endParaRPr lang="en-US" sz="3200" b="1"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rotWithShape="1">
          <a:blip r:embed="rId3"/>
          <a:srcRect l="3438" t="4967" r="3032" b="13305"/>
          <a:stretch/>
        </p:blipFill>
        <p:spPr>
          <a:xfrm>
            <a:off x="165696" y="2788568"/>
            <a:ext cx="12656434" cy="6217920"/>
          </a:xfrm>
          <a:prstGeom prst="rect">
            <a:avLst/>
          </a:prstGeom>
        </p:spPr>
      </p:pic>
      <p:pic>
        <p:nvPicPr>
          <p:cNvPr id="12" name="Picture 11"/>
          <p:cNvPicPr>
            <a:picLocks noChangeAspect="1"/>
          </p:cNvPicPr>
          <p:nvPr/>
        </p:nvPicPr>
        <p:blipFill rotWithShape="1">
          <a:blip r:embed="rId3"/>
          <a:srcRect l="4502" t="21058" r="79534" b="61906"/>
          <a:stretch/>
        </p:blipFill>
        <p:spPr>
          <a:xfrm>
            <a:off x="309712" y="4012704"/>
            <a:ext cx="2160240" cy="1296144"/>
          </a:xfrm>
          <a:prstGeom prst="rect">
            <a:avLst/>
          </a:prstGeom>
        </p:spPr>
      </p:pic>
      <p:sp>
        <p:nvSpPr>
          <p:cNvPr id="13" name="Rectangle 12"/>
          <p:cNvSpPr/>
          <p:nvPr/>
        </p:nvSpPr>
        <p:spPr>
          <a:xfrm>
            <a:off x="275392" y="4012704"/>
            <a:ext cx="2194560" cy="1280160"/>
          </a:xfrm>
          <a:prstGeom prst="rect">
            <a:avLst/>
          </a:prstGeom>
          <a:noFill/>
          <a:ln w="57150" cap="flat">
            <a:solidFill>
              <a:srgbClr val="8DC648"/>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TextBox 4"/>
          <p:cNvSpPr txBox="1"/>
          <p:nvPr/>
        </p:nvSpPr>
        <p:spPr>
          <a:xfrm>
            <a:off x="395142" y="2716560"/>
            <a:ext cx="2650874" cy="287258"/>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rPr>
              <a:t>Automated alignment detection GUI</a:t>
            </a:r>
            <a:endParaRPr kumimoji="0" lang="en-US" sz="1200" b="0" i="0" u="none" strike="noStrike" cap="none" spc="0" normalizeH="0" baseline="0" dirty="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endParaRPr>
          </a:p>
        </p:txBody>
      </p:sp>
      <p:sp>
        <p:nvSpPr>
          <p:cNvPr id="2" name="TextBox 1"/>
          <p:cNvSpPr txBox="1"/>
          <p:nvPr/>
        </p:nvSpPr>
        <p:spPr>
          <a:xfrm>
            <a:off x="3838104" y="2061119"/>
            <a:ext cx="561662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200" b="1"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3. Z-frame </a:t>
            </a:r>
            <a:r>
              <a:rPr lang="en-US" sz="3200" b="1" dirty="0">
                <a:solidFill>
                  <a:srgbClr val="000000"/>
                </a:solidFill>
                <a:latin typeface="Calibri" panose="020F0502020204030204" pitchFamily="34" charset="0"/>
                <a:cs typeface="Calibri" panose="020F0502020204030204" pitchFamily="34" charset="0"/>
              </a:rPr>
              <a:t>S</a:t>
            </a:r>
            <a:r>
              <a:rPr kumimoji="0" lang="en-US" sz="3200" b="1"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egmentation</a:t>
            </a:r>
          </a:p>
        </p:txBody>
      </p:sp>
    </p:spTree>
    <p:extLst>
      <p:ext uri="{BB962C8B-B14F-4D97-AF65-F5344CB8AC3E}">
        <p14:creationId xmlns:p14="http://schemas.microsoft.com/office/powerpoint/2010/main" val="27105126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2000"/>
                            </p:stCondLst>
                            <p:childTnLst>
                              <p:par>
                                <p:cTn id="11" presetID="6" presetClass="emph" presetSubtype="0" fill="hold" nodeType="afterEffect">
                                  <p:stCondLst>
                                    <p:cond delay="0"/>
                                  </p:stCondLst>
                                  <p:childTnLst>
                                    <p:animScale>
                                      <p:cBhvr>
                                        <p:cTn id="12" dur="2000" fill="hold"/>
                                        <p:tgtEl>
                                          <p:spTgt spid="12"/>
                                        </p:tgtEl>
                                      </p:cBhvr>
                                      <p:by x="120000" y="120000"/>
                                    </p:animScale>
                                  </p:childTnLst>
                                </p:cTn>
                              </p:par>
                              <p:par>
                                <p:cTn id="13" presetID="6" presetClass="emph" presetSubtype="0" fill="hold" grpId="0" nodeType="withEffect">
                                  <p:stCondLst>
                                    <p:cond delay="0"/>
                                  </p:stCondLst>
                                  <p:childTnLst>
                                    <p:animScale>
                                      <p:cBhvr>
                                        <p:cTn id="14" dur="2000" fill="hold"/>
                                        <p:tgtEl>
                                          <p:spTgt spid="1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273639"/>
            <a:ext cx="12570762" cy="61965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444500" marR="0" lvl="8"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342900" lvl="0" indent="-342900" algn="l">
              <a:lnSpc>
                <a:spcPct val="150000"/>
              </a:lnSpc>
              <a:buFont typeface="Arial" panose="020B0604020202020204" pitchFamily="34" charset="0"/>
              <a:buChar char="•"/>
              <a:defRPr sz="1800"/>
            </a:pPr>
            <a:r>
              <a:rPr lang="de-DE" sz="2400" dirty="0">
                <a:latin typeface="Calibri" panose="020F0502020204030204" pitchFamily="34" charset="0"/>
                <a:ea typeface="Helvetica"/>
                <a:cs typeface="Helvetica"/>
                <a:sym typeface="Helvetica"/>
              </a:rPr>
              <a:t>Z-frame detection using faster </a:t>
            </a:r>
            <a:r>
              <a:rPr lang="de-DE" sz="2400" dirty="0" smtClean="0">
                <a:latin typeface="Calibri" panose="020F0502020204030204" pitchFamily="34" charset="0"/>
                <a:ea typeface="Helvetica"/>
                <a:cs typeface="Helvetica"/>
                <a:sym typeface="Helvetica"/>
              </a:rPr>
              <a:t>R-CNN (Regions with Convolutional Neural Networks)</a:t>
            </a:r>
          </a:p>
          <a:p>
            <a:pPr lvl="5" indent="0" algn="l">
              <a:lnSpc>
                <a:spcPct val="150000"/>
              </a:lnSpc>
              <a:defRPr sz="1800"/>
            </a:pPr>
            <a:r>
              <a:rPr lang="de-DE" sz="2400" dirty="0">
                <a:latin typeface="Calibri" panose="020F0502020204030204" pitchFamily="34" charset="0"/>
                <a:ea typeface="Helvetica"/>
                <a:cs typeface="Helvetica"/>
                <a:sym typeface="Helvetica"/>
              </a:rPr>
              <a:t> </a:t>
            </a:r>
            <a:r>
              <a:rPr lang="de-DE" sz="2400" dirty="0" smtClean="0">
                <a:latin typeface="Calibri" panose="020F0502020204030204" pitchFamily="34" charset="0"/>
                <a:ea typeface="Helvetica"/>
                <a:cs typeface="Helvetica"/>
                <a:sym typeface="Helvetica"/>
              </a:rPr>
              <a:t>          CNN layer:</a:t>
            </a:r>
          </a:p>
          <a:p>
            <a:pPr lvl="0" algn="l">
              <a:lnSpc>
                <a:spcPct val="150000"/>
              </a:lnSpc>
              <a:defRPr sz="1800"/>
            </a:pPr>
            <a:r>
              <a:rPr lang="de-DE" sz="2400" dirty="0" smtClean="0">
                <a:latin typeface="Calibri" panose="020F0502020204030204" pitchFamily="34" charset="0"/>
                <a:cs typeface="Helvetica"/>
                <a:sym typeface="Helvetica"/>
              </a:rPr>
              <a:t>	</a:t>
            </a:r>
            <a:r>
              <a:rPr lang="de-DE" sz="2400" dirty="0">
                <a:latin typeface="Calibri" panose="020F0502020204030204" pitchFamily="34" charset="0"/>
                <a:cs typeface="Helvetica"/>
                <a:sym typeface="Helvetica"/>
              </a:rPr>
              <a:t> </a:t>
            </a:r>
            <a:r>
              <a:rPr lang="de-DE" sz="2400" dirty="0" smtClean="0">
                <a:latin typeface="Calibri" panose="020F0502020204030204" pitchFamily="34" charset="0"/>
                <a:cs typeface="Helvetica"/>
                <a:sym typeface="Helvetica"/>
              </a:rPr>
              <a:t>           </a:t>
            </a:r>
            <a:r>
              <a:rPr lang="en-US" sz="2400" dirty="0" smtClean="0">
                <a:latin typeface="Calibri" pitchFamily="34" charset="0"/>
              </a:rPr>
              <a:t>Input layer </a:t>
            </a:r>
            <a:endParaRPr lang="en-US" sz="2400" dirty="0">
              <a:latin typeface="Calibri" pitchFamily="34" charset="0"/>
            </a:endParaRPr>
          </a:p>
          <a:p>
            <a:pPr lvl="8" indent="0" algn="just">
              <a:lnSpc>
                <a:spcPct val="150000"/>
              </a:lnSpc>
              <a:buSzPct val="75000"/>
              <a:defRPr sz="1800"/>
            </a:pPr>
            <a:r>
              <a:rPr lang="en-US" sz="2400" dirty="0" smtClean="0">
                <a:latin typeface="Calibri" pitchFamily="34" charset="0"/>
              </a:rPr>
              <a:t>   	             Middle layers: convolution2dLayer</a:t>
            </a:r>
            <a:r>
              <a:rPr lang="en-US" sz="2400" dirty="0">
                <a:latin typeface="Calibri" pitchFamily="34" charset="0"/>
              </a:rPr>
              <a:t>, </a:t>
            </a:r>
            <a:r>
              <a:rPr lang="en-US" sz="2400" dirty="0" err="1">
                <a:latin typeface="Calibri" pitchFamily="34" charset="0"/>
              </a:rPr>
              <a:t>reluLayer</a:t>
            </a:r>
            <a:r>
              <a:rPr lang="en-US" sz="2400" dirty="0">
                <a:latin typeface="Calibri" pitchFamily="34" charset="0"/>
              </a:rPr>
              <a:t> (rectified linear units),  maxPooling2dLayer</a:t>
            </a:r>
          </a:p>
          <a:p>
            <a:pPr lvl="8" indent="0" algn="just">
              <a:lnSpc>
                <a:spcPct val="150000"/>
              </a:lnSpc>
              <a:buSzPct val="75000"/>
              <a:defRPr sz="1800"/>
            </a:pPr>
            <a:r>
              <a:rPr lang="en-US" sz="2400" dirty="0" smtClean="0">
                <a:latin typeface="Calibri" pitchFamily="34" charset="0"/>
              </a:rPr>
              <a:t>   	             Final layers: </a:t>
            </a:r>
            <a:r>
              <a:rPr lang="en-US" sz="2400" dirty="0" err="1" smtClean="0">
                <a:latin typeface="Calibri" pitchFamily="34" charset="0"/>
              </a:rPr>
              <a:t>fullyConnectedLayer</a:t>
            </a:r>
            <a:r>
              <a:rPr lang="en-US" sz="2400" dirty="0">
                <a:latin typeface="Calibri" pitchFamily="34" charset="0"/>
              </a:rPr>
              <a:t>, </a:t>
            </a:r>
            <a:r>
              <a:rPr lang="en-US" sz="2400" dirty="0" err="1">
                <a:latin typeface="Calibri" pitchFamily="34" charset="0"/>
              </a:rPr>
              <a:t>softmaxLayer</a:t>
            </a:r>
            <a:endParaRPr lang="en-US" sz="2400" dirty="0">
              <a:latin typeface="Calibri" pitchFamily="34" charset="0"/>
            </a:endParaRPr>
          </a:p>
          <a:p>
            <a:pPr marL="342900" lvl="0" indent="-342900" algn="l">
              <a:buFont typeface="Arial" panose="020B0604020202020204" pitchFamily="34" charset="0"/>
              <a:buChar char="•"/>
              <a:defRPr sz="1800"/>
            </a:pPr>
            <a:endParaRPr lang="de-DE" sz="2400" dirty="0" smtClean="0">
              <a:latin typeface="Calibri" panose="020F0502020204030204" pitchFamily="34" charset="0"/>
              <a:ea typeface="Helvetica"/>
              <a:cs typeface="Helvetica"/>
              <a:sym typeface="Helvetica"/>
            </a:endParaRPr>
          </a:p>
          <a:p>
            <a:pPr marL="342900" lvl="0" indent="-342900" algn="l">
              <a:buFont typeface="Arial" panose="020B0604020202020204" pitchFamily="34" charset="0"/>
              <a:buChar char="•"/>
              <a:defRPr sz="1800"/>
            </a:pPr>
            <a:endParaRPr lang="de-DE" sz="2400" dirty="0">
              <a:latin typeface="Calibri" panose="020F0502020204030204" pitchFamily="34" charset="0"/>
              <a:ea typeface="Helvetica"/>
              <a:cs typeface="Helvetica"/>
              <a:sym typeface="Helvetica"/>
            </a:endParaRPr>
          </a:p>
          <a:p>
            <a:pPr lvl="8" indent="0" algn="just">
              <a:buSzPct val="75000"/>
              <a:defRPr sz="1800"/>
            </a:pPr>
            <a:endParaRPr lang="en-US" sz="2400" dirty="0">
              <a:latin typeface="Calibri" pitchFamily="34" charset="0"/>
            </a:endParaRPr>
          </a:p>
          <a:p>
            <a:pPr lvl="8" indent="0" algn="just">
              <a:buSzPct val="75000"/>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9352" t="3779" r="29842" b="12099"/>
          <a:stretch/>
        </p:blipFill>
        <p:spPr>
          <a:xfrm>
            <a:off x="1749872" y="5788848"/>
            <a:ext cx="3909059" cy="384048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2600" t="4664" r="12947" b="10917"/>
          <a:stretch/>
        </p:blipFill>
        <p:spPr>
          <a:xfrm>
            <a:off x="7268834" y="5788848"/>
            <a:ext cx="3800526" cy="3840480"/>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1934" y="2933563"/>
            <a:ext cx="7924800" cy="5943600"/>
          </a:xfrm>
          <a:prstGeom prst="rect">
            <a:avLst/>
          </a:prstGeom>
        </p:spPr>
      </p:pic>
      <p:grpSp>
        <p:nvGrpSpPr>
          <p:cNvPr id="13" name="Group 12"/>
          <p:cNvGrpSpPr/>
          <p:nvPr/>
        </p:nvGrpSpPr>
        <p:grpSpPr>
          <a:xfrm>
            <a:off x="2729114" y="2892542"/>
            <a:ext cx="7330440" cy="5953843"/>
            <a:chOff x="2987596" y="3420199"/>
            <a:chExt cx="7330440" cy="5953843"/>
          </a:xfrm>
        </p:grpSpPr>
        <p:pic>
          <p:nvPicPr>
            <p:cNvPr id="14" name="Picture 13"/>
            <p:cNvPicPr>
              <a:picLocks noChangeAspect="1"/>
            </p:cNvPicPr>
            <p:nvPr/>
          </p:nvPicPr>
          <p:blipFill rotWithShape="1">
            <a:blip r:embed="rId6"/>
            <a:srcRect l="27862" t="17516" r="31184" b="23422"/>
            <a:stretch/>
          </p:blipFill>
          <p:spPr>
            <a:xfrm>
              <a:off x="2987596" y="3420199"/>
              <a:ext cx="7330440" cy="5943600"/>
            </a:xfrm>
            <a:prstGeom prst="rect">
              <a:avLst/>
            </a:prstGeom>
          </p:spPr>
        </p:pic>
        <p:sp>
          <p:nvSpPr>
            <p:cNvPr id="15" name="TextBox 14"/>
            <p:cNvSpPr txBox="1"/>
            <p:nvPr/>
          </p:nvSpPr>
          <p:spPr>
            <a:xfrm rot="16200000">
              <a:off x="2596034" y="6186814"/>
              <a:ext cx="1255048" cy="410369"/>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Precision</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6" name="TextBox 15"/>
            <p:cNvSpPr txBox="1"/>
            <p:nvPr/>
          </p:nvSpPr>
          <p:spPr>
            <a:xfrm>
              <a:off x="6158006" y="8963673"/>
              <a:ext cx="1255048" cy="410369"/>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Recall</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7" name="TextBox 16"/>
            <p:cNvSpPr txBox="1"/>
            <p:nvPr/>
          </p:nvSpPr>
          <p:spPr>
            <a:xfrm>
              <a:off x="4835089" y="3450976"/>
              <a:ext cx="3635454" cy="410369"/>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Average Precision = 0.35</a:t>
              </a:r>
              <a:endParaRPr kumimoji="0" lang="en-US" sz="2000" b="1"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grpSp>
      <p:sp>
        <p:nvSpPr>
          <p:cNvPr id="12" name="TextBox 11"/>
          <p:cNvSpPr txBox="1"/>
          <p:nvPr/>
        </p:nvSpPr>
        <p:spPr>
          <a:xfrm>
            <a:off x="3692925" y="1515667"/>
            <a:ext cx="5616624" cy="1087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200" b="1"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3. Z-frame </a:t>
            </a:r>
            <a:r>
              <a:rPr lang="en-US" sz="3200" b="1" dirty="0" smtClean="0">
                <a:solidFill>
                  <a:srgbClr val="000000"/>
                </a:solidFill>
                <a:latin typeface="Calibri" panose="020F0502020204030204" pitchFamily="34" charset="0"/>
                <a:cs typeface="Calibri" panose="020F0502020204030204" pitchFamily="34" charset="0"/>
              </a:rPr>
              <a:t>S</a:t>
            </a:r>
            <a:r>
              <a:rPr kumimoji="0" lang="en-US" sz="3200" b="1"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egmentation</a:t>
            </a:r>
          </a:p>
          <a:p>
            <a:pPr marL="0" marR="0" indent="0" algn="ctr" defTabSz="584200" rtl="0" fontAlgn="auto" latinLnBrk="1" hangingPunct="0">
              <a:lnSpc>
                <a:spcPct val="100000"/>
              </a:lnSpc>
              <a:spcBef>
                <a:spcPts val="0"/>
              </a:spcBef>
              <a:spcAft>
                <a:spcPts val="0"/>
              </a:spcAft>
              <a:buClrTx/>
              <a:buSzTx/>
              <a:buFontTx/>
              <a:buNone/>
              <a:tabLst/>
            </a:pPr>
            <a:r>
              <a:rPr lang="en-US" sz="3200" b="1" dirty="0" smtClean="0">
                <a:solidFill>
                  <a:srgbClr val="000000"/>
                </a:solidFill>
                <a:latin typeface="Calibri" panose="020F0502020204030204" pitchFamily="34" charset="0"/>
                <a:cs typeface="Calibri" panose="020F0502020204030204" pitchFamily="34" charset="0"/>
              </a:rPr>
              <a:t>Automatic button</a:t>
            </a:r>
            <a:endParaRPr kumimoji="0" lang="en-US" sz="3200" b="1"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Tree>
    <p:extLst>
      <p:ext uri="{BB962C8B-B14F-4D97-AF65-F5344CB8AC3E}">
        <p14:creationId xmlns:p14="http://schemas.microsoft.com/office/powerpoint/2010/main" val="38456120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hape 36"/>
          <p:cNvSpPr/>
          <p:nvPr/>
        </p:nvSpPr>
        <p:spPr>
          <a:xfrm>
            <a:off x="395142" y="1466084"/>
            <a:ext cx="12570762" cy="108747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444500" lvl="8" indent="-444500">
              <a:buSzPct val="75000"/>
              <a:defRPr sz="1800"/>
            </a:pPr>
            <a:r>
              <a:rPr lang="en-US" sz="3200" b="1" dirty="0" smtClean="0">
                <a:latin typeface="Calibri" panose="020F0502020204030204" pitchFamily="34" charset="0"/>
                <a:cs typeface="Calibri" panose="020F0502020204030204" pitchFamily="34" charset="0"/>
              </a:rPr>
              <a:t>Graphical user interface</a:t>
            </a:r>
          </a:p>
          <a:p>
            <a:pPr marL="444500" lvl="8" indent="-444500">
              <a:buSzPct val="75000"/>
              <a:defRPr sz="1800"/>
            </a:pPr>
            <a:r>
              <a:rPr lang="en-US" sz="3200" b="1" dirty="0" smtClean="0">
                <a:latin typeface="Calibri" panose="020F0502020204030204" pitchFamily="34" charset="0"/>
                <a:cs typeface="Calibri" panose="020F0502020204030204" pitchFamily="34" charset="0"/>
              </a:rPr>
              <a:t>4. Image Pre-processing</a:t>
            </a:r>
            <a:endParaRPr lang="en-US" sz="3200" b="1"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rotWithShape="1">
          <a:blip r:embed="rId4"/>
          <a:srcRect l="3488" t="4787" r="2983" b="13511"/>
          <a:stretch/>
        </p:blipFill>
        <p:spPr>
          <a:xfrm>
            <a:off x="165696" y="2788568"/>
            <a:ext cx="12660584" cy="6217920"/>
          </a:xfrm>
          <a:prstGeom prst="rect">
            <a:avLst/>
          </a:prstGeom>
        </p:spPr>
      </p:pic>
      <p:pic>
        <p:nvPicPr>
          <p:cNvPr id="12" name="Picture 11"/>
          <p:cNvPicPr>
            <a:picLocks noChangeAspect="1"/>
          </p:cNvPicPr>
          <p:nvPr/>
        </p:nvPicPr>
        <p:blipFill rotWithShape="1">
          <a:blip r:embed="rId4"/>
          <a:srcRect l="21698" t="20855" r="26756" b="61186"/>
          <a:stretch/>
        </p:blipFill>
        <p:spPr>
          <a:xfrm>
            <a:off x="2613968" y="4012703"/>
            <a:ext cx="6984776" cy="1368153"/>
          </a:xfrm>
          <a:prstGeom prst="rect">
            <a:avLst/>
          </a:prstGeom>
        </p:spPr>
      </p:pic>
      <p:sp>
        <p:nvSpPr>
          <p:cNvPr id="13" name="Rectangle 12"/>
          <p:cNvSpPr/>
          <p:nvPr/>
        </p:nvSpPr>
        <p:spPr>
          <a:xfrm>
            <a:off x="2613968" y="4012704"/>
            <a:ext cx="6949440" cy="1325880"/>
          </a:xfrm>
          <a:prstGeom prst="rect">
            <a:avLst/>
          </a:prstGeom>
          <a:noFill/>
          <a:ln w="57150" cap="flat">
            <a:solidFill>
              <a:srgbClr val="8DC648"/>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TextBox 5"/>
          <p:cNvSpPr txBox="1"/>
          <p:nvPr/>
        </p:nvSpPr>
        <p:spPr>
          <a:xfrm>
            <a:off x="395142" y="2716560"/>
            <a:ext cx="2650874" cy="287258"/>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rPr>
              <a:t>Automated alignment detection GUI</a:t>
            </a:r>
            <a:endParaRPr kumimoji="0" lang="en-US" sz="1200" b="0" i="0" u="none" strike="noStrike" cap="none" spc="0" normalizeH="0" baseline="0" dirty="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endParaRPr>
          </a:p>
        </p:txBody>
      </p:sp>
    </p:spTree>
    <p:extLst>
      <p:ext uri="{BB962C8B-B14F-4D97-AF65-F5344CB8AC3E}">
        <p14:creationId xmlns:p14="http://schemas.microsoft.com/office/powerpoint/2010/main" val="3014323975"/>
      </p:ext>
    </p:extLst>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par>
                          <p:cTn id="8" fill="hold">
                            <p:stCondLst>
                              <p:cond delay="2000"/>
                            </p:stCondLst>
                            <p:childTnLst>
                              <p:par>
                                <p:cTn id="9" presetID="6" presetClass="emph" presetSubtype="0" fill="hold" nodeType="afterEffect">
                                  <p:stCondLst>
                                    <p:cond delay="0"/>
                                  </p:stCondLst>
                                  <p:childTnLst>
                                    <p:animScale>
                                      <p:cBhvr>
                                        <p:cTn id="10" dur="2000" fill="hold"/>
                                        <p:tgtEl>
                                          <p:spTgt spid="12"/>
                                        </p:tgtEl>
                                      </p:cBhvr>
                                      <p:by x="120000" y="120000"/>
                                    </p:animScale>
                                  </p:childTnLst>
                                </p:cTn>
                              </p:par>
                              <p:par>
                                <p:cTn id="11" presetID="6" presetClass="emph" presetSubtype="0" fill="hold" grpId="0" nodeType="withEffect">
                                  <p:stCondLst>
                                    <p:cond delay="0"/>
                                  </p:stCondLst>
                                  <p:childTnLst>
                                    <p:animScale>
                                      <p:cBhvr>
                                        <p:cTn id="12" dur="2000" fill="hold"/>
                                        <p:tgtEl>
                                          <p:spTgt spid="1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4. Image Pre-processing</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sp>
        <p:nvSpPr>
          <p:cNvPr id="3" name="Rectangle 2"/>
          <p:cNvSpPr/>
          <p:nvPr/>
        </p:nvSpPr>
        <p:spPr>
          <a:xfrm>
            <a:off x="4918224" y="3033924"/>
            <a:ext cx="2808312" cy="841256"/>
          </a:xfrm>
          <a:prstGeom prst="rect">
            <a:avLst/>
          </a:prstGeom>
          <a:solidFill>
            <a:srgbClr val="F0F0F0"/>
          </a:solidFill>
          <a:ln w="12700" cap="flat">
            <a:solidFill>
              <a:srgbClr val="161957"/>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rtl="0" latinLnBrk="1" hangingPunct="0"/>
            <a:endParaRPr lang="en-US" sz="2400" dirty="0">
              <a:solidFill>
                <a:srgbClr val="FFFFFF"/>
              </a:solidFill>
              <a:latin typeface="Calibri" panose="020F0502020204030204" pitchFamily="34" charset="0"/>
              <a:cs typeface="Calibri" panose="020F0502020204030204" pitchFamily="34" charset="0"/>
            </a:endParaRPr>
          </a:p>
          <a:p>
            <a:pPr rtl="0" latinLnBrk="1" hangingPunct="0"/>
            <a:endParaRPr lang="en-US" sz="2400" dirty="0">
              <a:solidFill>
                <a:srgbClr val="FFFFFF"/>
              </a:solidFill>
              <a:latin typeface="Calibri" panose="020F0502020204030204" pitchFamily="34" charset="0"/>
              <a:cs typeface="Calibri" panose="020F0502020204030204" pitchFamily="34" charset="0"/>
            </a:endParaRPr>
          </a:p>
        </p:txBody>
      </p:sp>
      <p:sp>
        <p:nvSpPr>
          <p:cNvPr id="5" name="Rectangle 4"/>
          <p:cNvSpPr/>
          <p:nvPr/>
        </p:nvSpPr>
        <p:spPr>
          <a:xfrm>
            <a:off x="4918224" y="4683616"/>
            <a:ext cx="2808312" cy="841256"/>
          </a:xfrm>
          <a:prstGeom prst="rect">
            <a:avLst/>
          </a:prstGeom>
          <a:solidFill>
            <a:srgbClr val="F0F0F0"/>
          </a:solidFill>
          <a:ln w="12700" cap="flat">
            <a:solidFill>
              <a:srgbClr val="161957"/>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rtl="0" latinLnBrk="1" hangingPunct="0"/>
            <a:endParaRPr lang="en-US" sz="2400" dirty="0">
              <a:solidFill>
                <a:srgbClr val="FFFFFF"/>
              </a:solidFill>
              <a:latin typeface="Calibri" panose="020F0502020204030204" pitchFamily="34" charset="0"/>
              <a:cs typeface="Calibri" panose="020F0502020204030204" pitchFamily="34" charset="0"/>
            </a:endParaRPr>
          </a:p>
          <a:p>
            <a:pPr rtl="0" latinLnBrk="1" hangingPunct="0"/>
            <a:endParaRPr lang="en-US" sz="2400" dirty="0">
              <a:solidFill>
                <a:srgbClr val="FFFFFF"/>
              </a:solidFill>
              <a:latin typeface="Calibri" panose="020F0502020204030204" pitchFamily="34" charset="0"/>
              <a:cs typeface="Calibri" panose="020F0502020204030204" pitchFamily="34" charset="0"/>
            </a:endParaRPr>
          </a:p>
        </p:txBody>
      </p:sp>
      <p:sp>
        <p:nvSpPr>
          <p:cNvPr id="6" name="Rectangle 5"/>
          <p:cNvSpPr/>
          <p:nvPr/>
        </p:nvSpPr>
        <p:spPr>
          <a:xfrm>
            <a:off x="4918224" y="6339800"/>
            <a:ext cx="2808312" cy="841256"/>
          </a:xfrm>
          <a:prstGeom prst="rect">
            <a:avLst/>
          </a:prstGeom>
          <a:solidFill>
            <a:srgbClr val="F0F0F0"/>
          </a:solidFill>
          <a:ln w="12700" cap="flat">
            <a:solidFill>
              <a:srgbClr val="161957"/>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rtl="0" latinLnBrk="1" hangingPunct="0"/>
            <a:endParaRPr lang="en-US" sz="2400" dirty="0">
              <a:solidFill>
                <a:srgbClr val="FFFFFF"/>
              </a:solidFill>
              <a:latin typeface="Calibri" panose="020F0502020204030204" pitchFamily="34" charset="0"/>
              <a:cs typeface="Calibri" panose="020F0502020204030204" pitchFamily="34" charset="0"/>
            </a:endParaRPr>
          </a:p>
          <a:p>
            <a:pPr rtl="0" latinLnBrk="1" hangingPunct="0"/>
            <a:endParaRPr lang="en-US" sz="2400" dirty="0">
              <a:solidFill>
                <a:srgbClr val="FFFFFF"/>
              </a:solidFill>
              <a:latin typeface="Calibri" panose="020F0502020204030204" pitchFamily="34" charset="0"/>
              <a:cs typeface="Calibri" panose="020F0502020204030204" pitchFamily="34" charset="0"/>
            </a:endParaRPr>
          </a:p>
        </p:txBody>
      </p:sp>
      <p:sp>
        <p:nvSpPr>
          <p:cNvPr id="7" name="Rectangle 6"/>
          <p:cNvSpPr/>
          <p:nvPr/>
        </p:nvSpPr>
        <p:spPr>
          <a:xfrm>
            <a:off x="4918224" y="7923976"/>
            <a:ext cx="2808312" cy="841256"/>
          </a:xfrm>
          <a:prstGeom prst="rect">
            <a:avLst/>
          </a:prstGeom>
          <a:solidFill>
            <a:srgbClr val="F0F0F0"/>
          </a:solidFill>
          <a:ln w="12700" cap="flat">
            <a:solidFill>
              <a:srgbClr val="161957"/>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rtl="0" latinLnBrk="1" hangingPunct="0"/>
            <a:endParaRPr lang="en-US" sz="2400" dirty="0">
              <a:solidFill>
                <a:srgbClr val="FFFFFF"/>
              </a:solidFill>
              <a:latin typeface="Calibri" panose="020F0502020204030204" pitchFamily="34" charset="0"/>
              <a:cs typeface="Calibri" panose="020F0502020204030204" pitchFamily="34" charset="0"/>
            </a:endParaRPr>
          </a:p>
          <a:p>
            <a:pPr rtl="0" latinLnBrk="1" hangingPunct="0"/>
            <a:endParaRPr lang="en-US" sz="2400" dirty="0">
              <a:solidFill>
                <a:srgbClr val="FFFFFF"/>
              </a:solidFill>
              <a:latin typeface="Calibri" panose="020F0502020204030204" pitchFamily="34" charset="0"/>
              <a:cs typeface="Calibri" panose="020F0502020204030204" pitchFamily="34" charset="0"/>
            </a:endParaRPr>
          </a:p>
        </p:txBody>
      </p:sp>
      <p:sp>
        <p:nvSpPr>
          <p:cNvPr id="16" name="Down Arrow 15"/>
          <p:cNvSpPr/>
          <p:nvPr/>
        </p:nvSpPr>
        <p:spPr>
          <a:xfrm>
            <a:off x="6214368" y="3948688"/>
            <a:ext cx="216024" cy="640080"/>
          </a:xfrm>
          <a:prstGeom prst="downArrow">
            <a:avLst/>
          </a:prstGeom>
          <a:ln>
            <a:solidFill>
              <a:srgbClr val="1C1F6D"/>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Down Arrow 16"/>
          <p:cNvSpPr/>
          <p:nvPr/>
        </p:nvSpPr>
        <p:spPr>
          <a:xfrm>
            <a:off x="6214368" y="7224310"/>
            <a:ext cx="216024" cy="640080"/>
          </a:xfrm>
          <a:prstGeom prst="downArrow">
            <a:avLst/>
          </a:prstGeom>
          <a:ln>
            <a:solidFill>
              <a:srgbClr val="1C1F6D"/>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Down Arrow 17"/>
          <p:cNvSpPr/>
          <p:nvPr/>
        </p:nvSpPr>
        <p:spPr>
          <a:xfrm>
            <a:off x="6214368" y="5630014"/>
            <a:ext cx="216024" cy="640080"/>
          </a:xfrm>
          <a:prstGeom prst="downArrow">
            <a:avLst/>
          </a:prstGeom>
          <a:ln>
            <a:solidFill>
              <a:srgbClr val="1C1F6D"/>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extBox 19"/>
          <p:cNvSpPr txBox="1"/>
          <p:nvPr/>
        </p:nvSpPr>
        <p:spPr>
          <a:xfrm>
            <a:off x="5339382" y="2987514"/>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latin typeface="Calibri" panose="020F0502020204030204" pitchFamily="34" charset="0"/>
                <a:cs typeface="Calibri" panose="020F0502020204030204" pitchFamily="34" charset="0"/>
              </a:rPr>
              <a:t>Noise </a:t>
            </a:r>
          </a:p>
          <a:p>
            <a:pPr rtl="0" latinLnBrk="1" hangingPunct="0"/>
            <a:r>
              <a:rPr lang="en-US" sz="2400" dirty="0" smtClean="0">
                <a:solidFill>
                  <a:schemeClr val="tx1"/>
                </a:solidFill>
                <a:latin typeface="Calibri" panose="020F0502020204030204" pitchFamily="34" charset="0"/>
                <a:cs typeface="Calibri" panose="020F0502020204030204" pitchFamily="34" charset="0"/>
              </a:rPr>
              <a:t>removal</a:t>
            </a:r>
            <a:endParaRPr lang="en-US" sz="2400" dirty="0">
              <a:solidFill>
                <a:schemeClr val="tx1"/>
              </a:solidFill>
              <a:latin typeface="Calibri" panose="020F0502020204030204" pitchFamily="34" charset="0"/>
              <a:cs typeface="Calibri" panose="020F0502020204030204" pitchFamily="34" charset="0"/>
            </a:endParaRPr>
          </a:p>
        </p:txBody>
      </p:sp>
      <p:sp>
        <p:nvSpPr>
          <p:cNvPr id="21" name="TextBox 20"/>
          <p:cNvSpPr txBox="1"/>
          <p:nvPr/>
        </p:nvSpPr>
        <p:spPr>
          <a:xfrm>
            <a:off x="5351834" y="7923852"/>
            <a:ext cx="2016224"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latin typeface="Calibri" panose="020F0502020204030204" pitchFamily="34" charset="0"/>
                <a:cs typeface="Calibri" panose="020F0502020204030204" pitchFamily="34" charset="0"/>
              </a:rPr>
              <a:t>Binary</a:t>
            </a:r>
          </a:p>
          <a:p>
            <a:pPr rtl="0" latinLnBrk="1" hangingPunct="0"/>
            <a:r>
              <a:rPr lang="en-US" sz="2400" dirty="0" smtClean="0">
                <a:solidFill>
                  <a:schemeClr val="tx1"/>
                </a:solidFill>
                <a:latin typeface="Calibri" panose="020F0502020204030204" pitchFamily="34" charset="0"/>
                <a:cs typeface="Calibri" panose="020F0502020204030204" pitchFamily="34" charset="0"/>
              </a:rPr>
              <a:t> masking</a:t>
            </a:r>
            <a:endParaRPr lang="en-US" sz="2400" dirty="0">
              <a:solidFill>
                <a:schemeClr val="tx1"/>
              </a:solidFill>
              <a:latin typeface="Calibri" panose="020F0502020204030204" pitchFamily="34" charset="0"/>
              <a:cs typeface="Calibri" panose="020F0502020204030204" pitchFamily="34" charset="0"/>
            </a:endParaRPr>
          </a:p>
          <a:p>
            <a:pPr rtl="0" latinLnBrk="1" hangingPunct="0"/>
            <a:endParaRPr lang="en-US" sz="2400" dirty="0">
              <a:solidFill>
                <a:schemeClr val="tx1"/>
              </a:solidFill>
              <a:latin typeface="Calibri" panose="020F0502020204030204" pitchFamily="34" charset="0"/>
              <a:cs typeface="Calibri" panose="020F0502020204030204" pitchFamily="34" charset="0"/>
            </a:endParaRPr>
          </a:p>
        </p:txBody>
      </p:sp>
      <p:sp>
        <p:nvSpPr>
          <p:cNvPr id="22" name="TextBox 21"/>
          <p:cNvSpPr txBox="1"/>
          <p:nvPr/>
        </p:nvSpPr>
        <p:spPr>
          <a:xfrm>
            <a:off x="5339382" y="6303734"/>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chemeClr val="tx1"/>
                </a:solidFill>
                <a:latin typeface="Calibri" panose="020F0502020204030204" pitchFamily="34" charset="0"/>
                <a:cs typeface="Calibri" panose="020F0502020204030204" pitchFamily="34" charset="0"/>
              </a:rPr>
              <a:t>Image</a:t>
            </a:r>
          </a:p>
          <a:p>
            <a:pPr rtl="0" latinLnBrk="1" hangingPunct="0"/>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binarization</a:t>
            </a:r>
            <a:endParaRPr lang="en-US" sz="2400" dirty="0">
              <a:solidFill>
                <a:schemeClr val="tx1"/>
              </a:solidFill>
              <a:latin typeface="Calibri" panose="020F0502020204030204" pitchFamily="34" charset="0"/>
              <a:cs typeface="Calibri" panose="020F0502020204030204" pitchFamily="34" charset="0"/>
            </a:endParaRPr>
          </a:p>
        </p:txBody>
      </p:sp>
      <p:sp>
        <p:nvSpPr>
          <p:cNvPr id="23" name="TextBox 22"/>
          <p:cNvSpPr txBox="1"/>
          <p:nvPr/>
        </p:nvSpPr>
        <p:spPr>
          <a:xfrm>
            <a:off x="5314268" y="4654612"/>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lvl1pPr rtl="0" latinLnBrk="1" hangingPunct="0">
              <a:defRPr sz="2400">
                <a:solidFill>
                  <a:schemeClr val="tx1"/>
                </a:solidFill>
                <a:latin typeface="Calibri" panose="020F0502020204030204" pitchFamily="34" charset="0"/>
                <a:cs typeface="Calibri" panose="020F0502020204030204" pitchFamily="34" charset="0"/>
              </a:defRPr>
            </a:lvl1pPr>
          </a:lstStyle>
          <a:p>
            <a:r>
              <a:rPr lang="en-US" dirty="0"/>
              <a:t>Contrast </a:t>
            </a:r>
          </a:p>
          <a:p>
            <a:r>
              <a:rPr lang="en-US" dirty="0"/>
              <a:t>enhancement</a:t>
            </a:r>
          </a:p>
        </p:txBody>
      </p:sp>
      <mc:AlternateContent xmlns:mc="http://schemas.openxmlformats.org/markup-compatibility/2006" xmlns:a14="http://schemas.microsoft.com/office/drawing/2010/main">
        <mc:Choice Requires="a14">
          <p:sp>
            <p:nvSpPr>
              <p:cNvPr id="19" name="Rectangular Callout 29"/>
              <p:cNvSpPr/>
              <p:nvPr/>
            </p:nvSpPr>
            <p:spPr>
              <a:xfrm rot="16200000">
                <a:off x="267204" y="2747459"/>
                <a:ext cx="4998420" cy="4151367"/>
              </a:xfrm>
              <a:custGeom>
                <a:avLst/>
                <a:gdLst>
                  <a:gd name="connsiteX0" fmla="*/ 0 w 3047319"/>
                  <a:gd name="connsiteY0" fmla="*/ 0 h 4114800"/>
                  <a:gd name="connsiteX1" fmla="*/ 507887 w 3047319"/>
                  <a:gd name="connsiteY1" fmla="*/ 0 h 4114800"/>
                  <a:gd name="connsiteX2" fmla="*/ 507887 w 3047319"/>
                  <a:gd name="connsiteY2" fmla="*/ 0 h 4114800"/>
                  <a:gd name="connsiteX3" fmla="*/ 1269716 w 3047319"/>
                  <a:gd name="connsiteY3" fmla="*/ 0 h 4114800"/>
                  <a:gd name="connsiteX4" fmla="*/ 3047319 w 3047319"/>
                  <a:gd name="connsiteY4" fmla="*/ 0 h 4114800"/>
                  <a:gd name="connsiteX5" fmla="*/ 3047319 w 3047319"/>
                  <a:gd name="connsiteY5" fmla="*/ 2400300 h 4114800"/>
                  <a:gd name="connsiteX6" fmla="*/ 3047319 w 3047319"/>
                  <a:gd name="connsiteY6" fmla="*/ 2400300 h 4114800"/>
                  <a:gd name="connsiteX7" fmla="*/ 3047319 w 3047319"/>
                  <a:gd name="connsiteY7" fmla="*/ 3429000 h 4114800"/>
                  <a:gd name="connsiteX8" fmla="*/ 3047319 w 3047319"/>
                  <a:gd name="connsiteY8" fmla="*/ 4114800 h 4114800"/>
                  <a:gd name="connsiteX9" fmla="*/ 1269716 w 3047319"/>
                  <a:gd name="connsiteY9" fmla="*/ 4114800 h 4114800"/>
                  <a:gd name="connsiteX10" fmla="*/ 888812 w 3047319"/>
                  <a:gd name="connsiteY10" fmla="*/ 4629150 h 4114800"/>
                  <a:gd name="connsiteX11" fmla="*/ 507887 w 3047319"/>
                  <a:gd name="connsiteY11" fmla="*/ 4114800 h 4114800"/>
                  <a:gd name="connsiteX12" fmla="*/ 0 w 3047319"/>
                  <a:gd name="connsiteY12" fmla="*/ 4114800 h 4114800"/>
                  <a:gd name="connsiteX13" fmla="*/ 0 w 3047319"/>
                  <a:gd name="connsiteY13" fmla="*/ 3429000 h 4114800"/>
                  <a:gd name="connsiteX14" fmla="*/ 0 w 3047319"/>
                  <a:gd name="connsiteY14" fmla="*/ 2400300 h 4114800"/>
                  <a:gd name="connsiteX15" fmla="*/ 0 w 3047319"/>
                  <a:gd name="connsiteY15" fmla="*/ 2400300 h 4114800"/>
                  <a:gd name="connsiteX16" fmla="*/ 0 w 3047319"/>
                  <a:gd name="connsiteY16" fmla="*/ 0 h 4114800"/>
                  <a:gd name="connsiteX0" fmla="*/ 0 w 3047319"/>
                  <a:gd name="connsiteY0" fmla="*/ 0 h 4629150"/>
                  <a:gd name="connsiteX1" fmla="*/ 507887 w 3047319"/>
                  <a:gd name="connsiteY1" fmla="*/ 0 h 4629150"/>
                  <a:gd name="connsiteX2" fmla="*/ 507887 w 3047319"/>
                  <a:gd name="connsiteY2" fmla="*/ 0 h 4629150"/>
                  <a:gd name="connsiteX3" fmla="*/ 1269716 w 3047319"/>
                  <a:gd name="connsiteY3" fmla="*/ 0 h 4629150"/>
                  <a:gd name="connsiteX4" fmla="*/ 3047319 w 3047319"/>
                  <a:gd name="connsiteY4" fmla="*/ 0 h 4629150"/>
                  <a:gd name="connsiteX5" fmla="*/ 3047319 w 3047319"/>
                  <a:gd name="connsiteY5" fmla="*/ 2400300 h 4629150"/>
                  <a:gd name="connsiteX6" fmla="*/ 3047319 w 3047319"/>
                  <a:gd name="connsiteY6" fmla="*/ 2400300 h 4629150"/>
                  <a:gd name="connsiteX7" fmla="*/ 3047319 w 3047319"/>
                  <a:gd name="connsiteY7" fmla="*/ 3429000 h 4629150"/>
                  <a:gd name="connsiteX8" fmla="*/ 3047319 w 3047319"/>
                  <a:gd name="connsiteY8" fmla="*/ 4114800 h 4629150"/>
                  <a:gd name="connsiteX9" fmla="*/ 2576002 w 3047319"/>
                  <a:gd name="connsiteY9" fmla="*/ 4152125 h 4629150"/>
                  <a:gd name="connsiteX10" fmla="*/ 888812 w 3047319"/>
                  <a:gd name="connsiteY10" fmla="*/ 4629150 h 4629150"/>
                  <a:gd name="connsiteX11" fmla="*/ 507887 w 3047319"/>
                  <a:gd name="connsiteY11" fmla="*/ 4114800 h 4629150"/>
                  <a:gd name="connsiteX12" fmla="*/ 0 w 3047319"/>
                  <a:gd name="connsiteY12" fmla="*/ 4114800 h 4629150"/>
                  <a:gd name="connsiteX13" fmla="*/ 0 w 3047319"/>
                  <a:gd name="connsiteY13" fmla="*/ 3429000 h 4629150"/>
                  <a:gd name="connsiteX14" fmla="*/ 0 w 3047319"/>
                  <a:gd name="connsiteY14" fmla="*/ 2400300 h 4629150"/>
                  <a:gd name="connsiteX15" fmla="*/ 0 w 3047319"/>
                  <a:gd name="connsiteY15" fmla="*/ 2400300 h 4629150"/>
                  <a:gd name="connsiteX16" fmla="*/ 0 w 3047319"/>
                  <a:gd name="connsiteY16" fmla="*/ 0 h 4629150"/>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507887 w 3047319"/>
                  <a:gd name="connsiteY11" fmla="*/ 4114800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299365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8944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077482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1480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73442"/>
                  <a:gd name="connsiteX1" fmla="*/ 507887 w 3047319"/>
                  <a:gd name="connsiteY1" fmla="*/ 0 h 4273442"/>
                  <a:gd name="connsiteX2" fmla="*/ 507887 w 3047319"/>
                  <a:gd name="connsiteY2" fmla="*/ 0 h 4273442"/>
                  <a:gd name="connsiteX3" fmla="*/ 1269716 w 3047319"/>
                  <a:gd name="connsiteY3" fmla="*/ 0 h 4273442"/>
                  <a:gd name="connsiteX4" fmla="*/ 3047319 w 3047319"/>
                  <a:gd name="connsiteY4" fmla="*/ 0 h 4273442"/>
                  <a:gd name="connsiteX5" fmla="*/ 3047319 w 3047319"/>
                  <a:gd name="connsiteY5" fmla="*/ 2400300 h 4273442"/>
                  <a:gd name="connsiteX6" fmla="*/ 3047319 w 3047319"/>
                  <a:gd name="connsiteY6" fmla="*/ 2400300 h 4273442"/>
                  <a:gd name="connsiteX7" fmla="*/ 3047319 w 3047319"/>
                  <a:gd name="connsiteY7" fmla="*/ 3429000 h 4273442"/>
                  <a:gd name="connsiteX8" fmla="*/ 3047319 w 3047319"/>
                  <a:gd name="connsiteY8" fmla="*/ 4114800 h 4273442"/>
                  <a:gd name="connsiteX9" fmla="*/ 2650647 w 3047319"/>
                  <a:gd name="connsiteY9" fmla="*/ 4114807 h 4273442"/>
                  <a:gd name="connsiteX10" fmla="*/ 2456173 w 3047319"/>
                  <a:gd name="connsiteY10" fmla="*/ 4273442 h 4273442"/>
                  <a:gd name="connsiteX11" fmla="*/ 2299365 w 3047319"/>
                  <a:gd name="connsiteY11" fmla="*/ 4133461 h 4273442"/>
                  <a:gd name="connsiteX12" fmla="*/ 0 w 3047319"/>
                  <a:gd name="connsiteY12" fmla="*/ 4114800 h 4273442"/>
                  <a:gd name="connsiteX13" fmla="*/ 0 w 3047319"/>
                  <a:gd name="connsiteY13" fmla="*/ 3429000 h 4273442"/>
                  <a:gd name="connsiteX14" fmla="*/ 0 w 3047319"/>
                  <a:gd name="connsiteY14" fmla="*/ 2400300 h 4273442"/>
                  <a:gd name="connsiteX15" fmla="*/ 0 w 3047319"/>
                  <a:gd name="connsiteY15" fmla="*/ 2400300 h 4273442"/>
                  <a:gd name="connsiteX16" fmla="*/ 0 w 3047319"/>
                  <a:gd name="connsiteY16" fmla="*/ 0 h 42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7319" h="4273442">
                    <a:moveTo>
                      <a:pt x="0" y="0"/>
                    </a:moveTo>
                    <a:lnTo>
                      <a:pt x="507887" y="0"/>
                    </a:lnTo>
                    <a:lnTo>
                      <a:pt x="507887" y="0"/>
                    </a:lnTo>
                    <a:lnTo>
                      <a:pt x="1269716" y="0"/>
                    </a:lnTo>
                    <a:lnTo>
                      <a:pt x="3047319" y="0"/>
                    </a:lnTo>
                    <a:lnTo>
                      <a:pt x="3047319" y="2400300"/>
                    </a:lnTo>
                    <a:lnTo>
                      <a:pt x="3047319" y="2400300"/>
                    </a:lnTo>
                    <a:lnTo>
                      <a:pt x="3047319" y="3429000"/>
                    </a:lnTo>
                    <a:lnTo>
                      <a:pt x="3047319" y="4114800"/>
                    </a:lnTo>
                    <a:lnTo>
                      <a:pt x="2650647" y="4114807"/>
                    </a:lnTo>
                    <a:lnTo>
                      <a:pt x="2456173" y="4273442"/>
                    </a:lnTo>
                    <a:lnTo>
                      <a:pt x="2299365" y="4133461"/>
                    </a:lnTo>
                    <a:lnTo>
                      <a:pt x="0" y="4114800"/>
                    </a:lnTo>
                    <a:lnTo>
                      <a:pt x="0" y="3429000"/>
                    </a:lnTo>
                    <a:lnTo>
                      <a:pt x="0" y="2400300"/>
                    </a:lnTo>
                    <a:lnTo>
                      <a:pt x="0" y="2400300"/>
                    </a:lnTo>
                    <a:lnTo>
                      <a:pt x="0" y="0"/>
                    </a:lnTo>
                    <a:close/>
                  </a:path>
                </a:pathLst>
              </a:custGeom>
              <a:solidFill>
                <a:srgbClr val="B7DEFE"/>
              </a:solidFill>
              <a:ln w="28575">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vert" wrap="square" lIns="50800" tIns="50800" rIns="50800" bIns="50800" numCol="1" spcCol="38100" rtlCol="0" anchor="ctr">
                <a:spAutoFit/>
              </a:bodyPr>
              <a:lstStyle/>
              <a:p>
                <a:pPr marL="444500" lvl="8" indent="-444500" algn="just">
                  <a:buSzPct val="75000"/>
                  <a:buFont typeface="Arial" panose="020B0604020202020204" pitchFamily="34" charset="0"/>
                  <a:buChar char="•"/>
                  <a:defRPr sz="1800"/>
                </a:pPr>
                <a:endParaRPr lang="en-US" sz="2400" dirty="0" smtClean="0">
                  <a:latin typeface="Calibri" pitchFamily="34" charset="0"/>
                </a:endParaRPr>
              </a:p>
              <a:p>
                <a:pPr lvl="8" indent="0" algn="just">
                  <a:buSzPct val="75000"/>
                  <a:defRPr sz="1800"/>
                </a:pPr>
                <a:r>
                  <a:rPr lang="en-US" sz="2400" dirty="0" smtClean="0">
                    <a:latin typeface="Calibri" pitchFamily="34" charset="0"/>
                  </a:rPr>
                  <a:t>2D </a:t>
                </a:r>
                <a:r>
                  <a:rPr lang="en-US" sz="2400" dirty="0">
                    <a:latin typeface="Calibri" pitchFamily="34" charset="0"/>
                  </a:rPr>
                  <a:t>Gaussian </a:t>
                </a:r>
                <a:r>
                  <a:rPr lang="en-US" sz="2400" dirty="0" smtClean="0">
                    <a:latin typeface="Calibri" pitchFamily="34" charset="0"/>
                  </a:rPr>
                  <a:t>filter</a:t>
                </a:r>
              </a:p>
              <a:p>
                <a:pPr lvl="8" indent="0" algn="just">
                  <a:lnSpc>
                    <a:spcPct val="150000"/>
                  </a:lnSpc>
                  <a:buSzPct val="75000"/>
                  <a:defRPr sz="1800"/>
                </a:pPr>
                <a:r>
                  <a:rPr lang="en-US" sz="2400" dirty="0" smtClean="0">
                    <a:latin typeface="Calibri" pitchFamily="34" charset="0"/>
                  </a:rPr>
                  <a:t>	 </a:t>
                </a:r>
                <a14:m>
                  <m:oMath xmlns:m="http://schemas.openxmlformats.org/officeDocument/2006/math">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2</m:t>
                        </m:r>
                        <m:r>
                          <a:rPr lang="en-US" sz="1800" i="1">
                            <a:latin typeface="Cambria Math" panose="02040503050406030204" pitchFamily="18" charset="0"/>
                          </a:rPr>
                          <m:t>𝜋</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den>
                    </m:f>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2</m:t>
                                </m:r>
                              </m:sup>
                            </m:sSup>
                          </m:num>
                          <m:den>
                            <m:r>
                              <a:rPr lang="en-US" sz="1800" i="1">
                                <a:latin typeface="Cambria Math" panose="02040503050406030204" pitchFamily="18" charset="0"/>
                              </a:rPr>
                              <m:t>2</m:t>
                            </m:r>
                            <m:r>
                              <a:rPr lang="en-US" sz="1800" i="1">
                                <a:latin typeface="Cambria Math" panose="02040503050406030204" pitchFamily="18" charset="0"/>
                              </a:rPr>
                              <m:t>𝜋</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den>
                        </m:f>
                      </m:sup>
                    </m:sSup>
                  </m:oMath>
                </a14:m>
                <a:endParaRPr lang="en-US" sz="2400" dirty="0" smtClean="0">
                  <a:latin typeface="Calibri" pitchFamily="34" charset="0"/>
                </a:endParaRPr>
              </a:p>
              <a:p>
                <a:pPr lvl="8" indent="0" algn="just">
                  <a:lnSpc>
                    <a:spcPct val="150000"/>
                  </a:lnSpc>
                  <a:buSzPct val="75000"/>
                  <a:defRPr sz="1800"/>
                </a:pPr>
                <a:r>
                  <a:rPr lang="en-US" sz="2400" dirty="0">
                    <a:latin typeface="Calibri" panose="020F0502020204030204" pitchFamily="34" charset="0"/>
                    <a:cs typeface="Calibri" panose="020F0502020204030204" pitchFamily="34" charset="0"/>
                  </a:rPr>
                  <a:t>Wavelet </a:t>
                </a:r>
                <a:r>
                  <a:rPr lang="en-US" sz="2400" dirty="0" smtClean="0">
                    <a:latin typeface="Calibri" panose="020F0502020204030204" pitchFamily="34" charset="0"/>
                    <a:cs typeface="Calibri" panose="020F0502020204030204" pitchFamily="34" charset="0"/>
                  </a:rPr>
                  <a:t>filter</a:t>
                </a:r>
                <a:endParaRPr lang="en-US" sz="2400" dirty="0">
                  <a:latin typeface="Calibri" panose="020F0502020204030204" pitchFamily="34" charset="0"/>
                  <a:cs typeface="Calibri" panose="020F0502020204030204" pitchFamily="34" charset="0"/>
                </a:endParaRPr>
              </a:p>
              <a:p>
                <a:pPr lvl="8" indent="0" algn="l">
                  <a:lnSpc>
                    <a:spcPct val="150000"/>
                  </a:lnSpc>
                  <a:buSzPct val="75000"/>
                  <a:defRPr sz="1800"/>
                </a:pPr>
                <a:r>
                  <a:rPr lang="en-US" sz="1800" dirty="0"/>
                  <a:t>	</a:t>
                </a:r>
                <a14:m>
                  <m:oMath xmlns:m="http://schemas.openxmlformats.org/officeDocument/2006/math">
                    <m:r>
                      <a:rPr lang="en-US" sz="1800" i="1">
                        <a:latin typeface="Cambria Math" panose="02040503050406030204" pitchFamily="18" charset="0"/>
                      </a:rPr>
                      <m:t>𝜆</m:t>
                    </m:r>
                    <m:r>
                      <a:rPr lang="en-US" sz="1800" i="1">
                        <a:latin typeface="Cambria Math" panose="02040503050406030204" pitchFamily="18" charset="0"/>
                      </a:rPr>
                      <m:t>=</m:t>
                    </m:r>
                    <m:r>
                      <a:rPr lang="en-US" sz="1800" i="1">
                        <a:latin typeface="Cambria Math" panose="02040503050406030204" pitchFamily="18" charset="0"/>
                      </a:rPr>
                      <m:t>𝜎</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func>
                          <m:funcPr>
                            <m:ctrlPr>
                              <a:rPr lang="en-US" sz="1800" i="1">
                                <a:latin typeface="Cambria Math" panose="02040503050406030204" pitchFamily="18" charset="0"/>
                              </a:rPr>
                            </m:ctrlPr>
                          </m:funcPr>
                          <m:fName>
                            <m:r>
                              <a:rPr lang="en-US" sz="1800" i="1">
                                <a:latin typeface="Cambria Math" panose="02040503050406030204" pitchFamily="18" charset="0"/>
                              </a:rPr>
                              <m:t>𝑙𝑜𝑔</m:t>
                            </m:r>
                          </m:fName>
                          <m:e>
                            <m:r>
                              <a:rPr lang="en-US" sz="1800" i="1">
                                <a:latin typeface="Cambria Math" panose="02040503050406030204" pitchFamily="18" charset="0"/>
                              </a:rPr>
                              <m:t>𝑁</m:t>
                            </m:r>
                          </m:e>
                        </m:func>
                      </m:e>
                    </m:rad>
                  </m:oMath>
                </a14:m>
                <a:r>
                  <a:rPr lang="en-US" sz="1800" dirty="0"/>
                  <a:t> </a:t>
                </a:r>
                <a:endParaRPr lang="en-US" sz="1800" dirty="0" smtClean="0"/>
              </a:p>
              <a:p>
                <a:pPr lvl="8" indent="0" algn="just">
                  <a:buSzPct val="75000"/>
                  <a:defRPr sz="1800"/>
                </a:pPr>
                <a:r>
                  <a:rPr lang="en-US" sz="1800" dirty="0"/>
                  <a:t>	</a:t>
                </a:r>
                <a14:m>
                  <m:oMath xmlns:m="http://schemas.openxmlformats.org/officeDocument/2006/math">
                    <m:bar>
                      <m:barPr>
                        <m:pos m:val="top"/>
                        <m:ctrlPr>
                          <a:rPr lang="en-US" sz="1800" i="1">
                            <a:latin typeface="Cambria Math" panose="02040503050406030204" pitchFamily="18" charset="0"/>
                          </a:rPr>
                        </m:ctrlPr>
                      </m:barPr>
                      <m:e>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h</m:t>
                            </m:r>
                          </m:sub>
                        </m:sSub>
                      </m:e>
                    </m:bar>
                    <m:d>
                      <m:dPr>
                        <m:ctrlPr>
                          <a:rPr lang="en-US" sz="1800" i="1">
                            <a:latin typeface="Cambria Math" panose="02040503050406030204" pitchFamily="18" charset="0"/>
                          </a:rPr>
                        </m:ctrlPr>
                      </m:dPr>
                      <m:e>
                        <m:r>
                          <a:rPr lang="en-US" sz="1800" i="1">
                            <a:latin typeface="Cambria Math" panose="02040503050406030204" pitchFamily="18" charset="0"/>
                          </a:rPr>
                          <m:t>𝑘</m:t>
                        </m:r>
                      </m:e>
                    </m:d>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eqArr>
                          <m:eqArrPr>
                            <m:ctrlPr>
                              <a:rPr lang="en-US" sz="1800" i="1">
                                <a:latin typeface="Cambria Math" panose="02040503050406030204" pitchFamily="18" charset="0"/>
                              </a:rPr>
                            </m:ctrlPr>
                          </m:eqArrPr>
                          <m:e>
                            <m:r>
                              <a:rPr lang="en-US" sz="1800" i="1">
                                <a:latin typeface="Cambria Math" panose="02040503050406030204" pitchFamily="18" charset="0"/>
                              </a:rPr>
                              <m:t>𝑠𝑖𝑔𝑛</m:t>
                            </m:r>
                            <m:d>
                              <m:dPr>
                                <m:ctrlPr>
                                  <a:rPr lang="en-US" sz="1800" i="1">
                                    <a:latin typeface="Cambria Math" panose="02040503050406030204" pitchFamily="18" charset="0"/>
                                  </a:rPr>
                                </m:ctrlPr>
                              </m:dPr>
                              <m:e>
                                <m:r>
                                  <a:rPr lang="en-US" sz="1800" i="1">
                                    <a:latin typeface="Cambria Math" panose="02040503050406030204" pitchFamily="18" charset="0"/>
                                  </a:rPr>
                                  <m:t>𝑐</m:t>
                                </m:r>
                                <m:d>
                                  <m:dPr>
                                    <m:ctrlPr>
                                      <a:rPr lang="en-US" sz="1800" i="1">
                                        <a:latin typeface="Cambria Math" panose="02040503050406030204" pitchFamily="18" charset="0"/>
                                      </a:rPr>
                                    </m:ctrlPr>
                                  </m:dPr>
                                  <m:e>
                                    <m:r>
                                      <a:rPr lang="en-US" sz="1800" i="1">
                                        <a:latin typeface="Cambria Math" panose="02040503050406030204" pitchFamily="18" charset="0"/>
                                      </a:rPr>
                                      <m:t>𝑘</m:t>
                                    </m:r>
                                  </m:e>
                                </m:d>
                              </m:e>
                            </m:d>
                            <m:d>
                              <m:dPr>
                                <m:ctrlPr>
                                  <a:rPr lang="en-US" sz="1800" i="1">
                                    <a:latin typeface="Cambria Math" panose="02040503050406030204" pitchFamily="18" charset="0"/>
                                  </a:rPr>
                                </m:ctrlPr>
                              </m:dPr>
                              <m:e>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𝑐</m:t>
                                    </m:r>
                                    <m:d>
                                      <m:dPr>
                                        <m:ctrlPr>
                                          <a:rPr lang="en-US" sz="1800" i="1">
                                            <a:latin typeface="Cambria Math" panose="02040503050406030204" pitchFamily="18" charset="0"/>
                                          </a:rPr>
                                        </m:ctrlPr>
                                      </m:dPr>
                                      <m:e>
                                        <m:r>
                                          <a:rPr lang="en-US" sz="1800" i="1">
                                            <a:latin typeface="Cambria Math" panose="02040503050406030204" pitchFamily="18" charset="0"/>
                                          </a:rPr>
                                          <m:t>𝑘</m:t>
                                        </m:r>
                                      </m:e>
                                    </m:d>
                                  </m:e>
                                </m:d>
                              </m:e>
                            </m:d>
                            <m:r>
                              <a:rPr lang="en-US" sz="1800" i="1">
                                <a:latin typeface="Cambria Math" panose="02040503050406030204" pitchFamily="18" charset="0"/>
                              </a:rPr>
                              <m:t>         </m:t>
                            </m:r>
                            <m:r>
                              <a:rPr lang="en-US" sz="1800" i="1">
                                <a:latin typeface="Cambria Math" panose="02040503050406030204" pitchFamily="18" charset="0"/>
                              </a:rPr>
                              <m:t>𝑖𝑓</m:t>
                            </m:r>
                            <m:r>
                              <a:rPr lang="en-US" sz="1800" i="1">
                                <a:latin typeface="Cambria Math" panose="02040503050406030204" pitchFamily="18" charset="0"/>
                              </a:rPr>
                              <m:t> </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𝑐</m:t>
                                </m:r>
                                <m:d>
                                  <m:dPr>
                                    <m:ctrlPr>
                                      <a:rPr lang="en-US" sz="1800" i="1">
                                        <a:latin typeface="Cambria Math" panose="02040503050406030204" pitchFamily="18" charset="0"/>
                                      </a:rPr>
                                    </m:ctrlPr>
                                  </m:dPr>
                                  <m:e>
                                    <m:r>
                                      <a:rPr lang="en-US" sz="1800" i="1">
                                        <a:latin typeface="Cambria Math" panose="02040503050406030204" pitchFamily="18" charset="0"/>
                                      </a:rPr>
                                      <m:t>𝑘</m:t>
                                    </m:r>
                                  </m:e>
                                </m:d>
                              </m:e>
                            </m:d>
                            <m:r>
                              <a:rPr lang="en-US" sz="1800" i="1">
                                <a:latin typeface="Cambria Math" panose="02040503050406030204" pitchFamily="18" charset="0"/>
                              </a:rPr>
                              <m:t>&gt;</m:t>
                            </m:r>
                            <m:r>
                              <a:rPr lang="en-US" sz="1800" i="1">
                                <a:latin typeface="Cambria Math" panose="02040503050406030204" pitchFamily="18" charset="0"/>
                              </a:rPr>
                              <m:t>𝜆</m:t>
                            </m:r>
                          </m:e>
                          <m:e>
                            <m:r>
                              <a:rPr lang="en-US" sz="1800" i="1">
                                <a:latin typeface="Cambria Math" panose="02040503050406030204" pitchFamily="18" charset="0"/>
                              </a:rPr>
                              <m:t>   0                                       </m:t>
                            </m:r>
                            <m:r>
                              <a:rPr lang="en-US" sz="1800" i="1">
                                <a:latin typeface="Cambria Math" panose="02040503050406030204" pitchFamily="18" charset="0"/>
                              </a:rPr>
                              <m:t>𝑖𝑓</m:t>
                            </m:r>
                            <m:r>
                              <a:rPr lang="en-US" sz="1800" i="1">
                                <a:latin typeface="Cambria Math" panose="02040503050406030204" pitchFamily="18" charset="0"/>
                              </a:rPr>
                              <m:t> </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𝑐</m:t>
                                </m:r>
                                <m:d>
                                  <m:dPr>
                                    <m:ctrlPr>
                                      <a:rPr lang="en-US" sz="1800" i="1">
                                        <a:latin typeface="Cambria Math" panose="02040503050406030204" pitchFamily="18" charset="0"/>
                                      </a:rPr>
                                    </m:ctrlPr>
                                  </m:dPr>
                                  <m:e>
                                    <m:r>
                                      <a:rPr lang="en-US" sz="1800" i="1">
                                        <a:latin typeface="Cambria Math" panose="02040503050406030204" pitchFamily="18" charset="0"/>
                                      </a:rPr>
                                      <m:t>𝑘</m:t>
                                    </m:r>
                                  </m:e>
                                </m:d>
                              </m:e>
                            </m:d>
                            <m:r>
                              <a:rPr lang="en-US" sz="1800" i="1">
                                <a:latin typeface="Cambria Math" panose="02040503050406030204" pitchFamily="18" charset="0"/>
                              </a:rPr>
                              <m:t>≤</m:t>
                            </m:r>
                            <m:r>
                              <a:rPr lang="en-US" sz="1800" i="1">
                                <a:latin typeface="Cambria Math" panose="02040503050406030204" pitchFamily="18" charset="0"/>
                              </a:rPr>
                              <m:t>𝜆</m:t>
                            </m:r>
                          </m:e>
                        </m:eqArr>
                      </m:e>
                    </m:d>
                  </m:oMath>
                </a14:m>
                <a:endParaRPr lang="en-US" sz="2400" dirty="0" smtClean="0">
                  <a:latin typeface="Calibri" pitchFamily="34" charset="0"/>
                </a:endParaRPr>
              </a:p>
              <a:p>
                <a:pPr lvl="8" indent="0" algn="just">
                  <a:lnSpc>
                    <a:spcPct val="150000"/>
                  </a:lnSpc>
                  <a:buSzPct val="75000"/>
                  <a:defRPr sz="1800"/>
                </a:pPr>
                <a:r>
                  <a:rPr lang="en-US" sz="2400" dirty="0" smtClean="0">
                    <a:latin typeface="Calibri" pitchFamily="34" charset="0"/>
                  </a:rPr>
                  <a:t>Anisotropic diffusion</a:t>
                </a:r>
              </a:p>
              <a:p>
                <a:pPr lvl="8" indent="0" algn="just">
                  <a:lnSpc>
                    <a:spcPct val="150000"/>
                  </a:lnSpc>
                  <a:buSzPct val="75000"/>
                  <a:defRPr sz="1800"/>
                </a:pPr>
                <a14:m>
                  <m:oMathPara xmlns:m="http://schemas.openxmlformats.org/officeDocument/2006/math">
                    <m:oMathParaPr>
                      <m:jc m:val="centerGroup"/>
                    </m:oMathParaPr>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m:t>
                          </m:r>
                        </m:num>
                        <m:den>
                          <m:r>
                            <a:rPr lang="en-US" sz="1800" i="1">
                              <a:latin typeface="Cambria Math" panose="02040503050406030204" pitchFamily="18" charset="0"/>
                            </a:rPr>
                            <m:t>𝜕</m:t>
                          </m:r>
                          <m:r>
                            <a:rPr lang="en-US" sz="1800" i="1">
                              <a:latin typeface="Cambria Math" panose="02040503050406030204" pitchFamily="18" charset="0"/>
                            </a:rPr>
                            <m:t>𝑡</m:t>
                          </m:r>
                        </m:den>
                      </m:f>
                      <m:r>
                        <a:rPr lang="en-US" sz="1800" i="1">
                          <a:latin typeface="Cambria Math" panose="02040503050406030204" pitchFamily="18" charset="0"/>
                        </a:rPr>
                        <m:t>𝐼</m:t>
                      </m:r>
                      <m:r>
                        <a:rPr lang="en-US" sz="1800" i="1">
                          <a:latin typeface="Cambria Math" panose="02040503050406030204" pitchFamily="18" charset="0"/>
                        </a:rPr>
                        <m:t> </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𝑡</m:t>
                          </m:r>
                        </m:e>
                      </m:d>
                      <m:r>
                        <a:rPr lang="en-US" sz="1800" i="1">
                          <a:latin typeface="Cambria Math" panose="02040503050406030204" pitchFamily="18" charset="0"/>
                        </a:rPr>
                        <m:t>=</m:t>
                      </m:r>
                      <m:r>
                        <a:rPr lang="en-US" sz="1800" i="1">
                          <a:latin typeface="Cambria Math" panose="02040503050406030204" pitchFamily="18" charset="0"/>
                        </a:rPr>
                        <m:t>𝑑𝑖𝑣</m:t>
                      </m:r>
                      <m:r>
                        <a:rPr lang="en-US" sz="1800" i="1">
                          <a:latin typeface="Cambria Math" panose="02040503050406030204" pitchFamily="18" charset="0"/>
                        </a:rPr>
                        <m:t>(</m:t>
                      </m:r>
                      <m:r>
                        <a:rPr lang="en-US" sz="1800" i="1">
                          <a:latin typeface="Cambria Math" panose="02040503050406030204" pitchFamily="18" charset="0"/>
                        </a:rPr>
                        <m:t>𝑐</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𝑡</m:t>
                          </m:r>
                        </m:e>
                      </m:d>
                      <m:r>
                        <a:rPr lang="en-US" sz="1800" i="1">
                          <a:latin typeface="Cambria Math" panose="02040503050406030204" pitchFamily="18" charset="0"/>
                        </a:rPr>
                        <m:t>𝛻</m:t>
                      </m:r>
                      <m:r>
                        <a:rPr lang="en-US" sz="1800" i="1">
                          <a:latin typeface="Cambria Math" panose="02040503050406030204" pitchFamily="18" charset="0"/>
                        </a:rPr>
                        <m:t>𝐼</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𝑡</m:t>
                          </m:r>
                        </m:e>
                      </m:d>
                      <m:r>
                        <a:rPr lang="en-US" sz="1800" i="1">
                          <a:latin typeface="Cambria Math" panose="02040503050406030204" pitchFamily="18" charset="0"/>
                        </a:rPr>
                        <m:t>)</m:t>
                      </m:r>
                    </m:oMath>
                  </m:oMathPara>
                </a14:m>
                <a:endParaRPr lang="en-US" sz="2400" dirty="0" smtClean="0">
                  <a:latin typeface="Calibri" pitchFamily="34" charset="0"/>
                </a:endParaRPr>
              </a:p>
            </p:txBody>
          </p:sp>
        </mc:Choice>
        <mc:Fallback xmlns="">
          <p:sp>
            <p:nvSpPr>
              <p:cNvPr id="19" name="Rectangular Callout 29"/>
              <p:cNvSpPr>
                <a:spLocks noRot="1" noChangeAspect="1" noMove="1" noResize="1" noEditPoints="1" noAdjustHandles="1" noChangeArrowheads="1" noChangeShapeType="1" noTextEdit="1"/>
              </p:cNvSpPr>
              <p:nvPr/>
            </p:nvSpPr>
            <p:spPr>
              <a:xfrm rot="16200000">
                <a:off x="267204" y="2747459"/>
                <a:ext cx="4998420" cy="4151367"/>
              </a:xfrm>
              <a:custGeom>
                <a:avLst/>
                <a:gdLst>
                  <a:gd name="connsiteX0" fmla="*/ 0 w 3047319"/>
                  <a:gd name="connsiteY0" fmla="*/ 0 h 4114800"/>
                  <a:gd name="connsiteX1" fmla="*/ 507887 w 3047319"/>
                  <a:gd name="connsiteY1" fmla="*/ 0 h 4114800"/>
                  <a:gd name="connsiteX2" fmla="*/ 507887 w 3047319"/>
                  <a:gd name="connsiteY2" fmla="*/ 0 h 4114800"/>
                  <a:gd name="connsiteX3" fmla="*/ 1269716 w 3047319"/>
                  <a:gd name="connsiteY3" fmla="*/ 0 h 4114800"/>
                  <a:gd name="connsiteX4" fmla="*/ 3047319 w 3047319"/>
                  <a:gd name="connsiteY4" fmla="*/ 0 h 4114800"/>
                  <a:gd name="connsiteX5" fmla="*/ 3047319 w 3047319"/>
                  <a:gd name="connsiteY5" fmla="*/ 2400300 h 4114800"/>
                  <a:gd name="connsiteX6" fmla="*/ 3047319 w 3047319"/>
                  <a:gd name="connsiteY6" fmla="*/ 2400300 h 4114800"/>
                  <a:gd name="connsiteX7" fmla="*/ 3047319 w 3047319"/>
                  <a:gd name="connsiteY7" fmla="*/ 3429000 h 4114800"/>
                  <a:gd name="connsiteX8" fmla="*/ 3047319 w 3047319"/>
                  <a:gd name="connsiteY8" fmla="*/ 4114800 h 4114800"/>
                  <a:gd name="connsiteX9" fmla="*/ 1269716 w 3047319"/>
                  <a:gd name="connsiteY9" fmla="*/ 4114800 h 4114800"/>
                  <a:gd name="connsiteX10" fmla="*/ 888812 w 3047319"/>
                  <a:gd name="connsiteY10" fmla="*/ 4629150 h 4114800"/>
                  <a:gd name="connsiteX11" fmla="*/ 507887 w 3047319"/>
                  <a:gd name="connsiteY11" fmla="*/ 4114800 h 4114800"/>
                  <a:gd name="connsiteX12" fmla="*/ 0 w 3047319"/>
                  <a:gd name="connsiteY12" fmla="*/ 4114800 h 4114800"/>
                  <a:gd name="connsiteX13" fmla="*/ 0 w 3047319"/>
                  <a:gd name="connsiteY13" fmla="*/ 3429000 h 4114800"/>
                  <a:gd name="connsiteX14" fmla="*/ 0 w 3047319"/>
                  <a:gd name="connsiteY14" fmla="*/ 2400300 h 4114800"/>
                  <a:gd name="connsiteX15" fmla="*/ 0 w 3047319"/>
                  <a:gd name="connsiteY15" fmla="*/ 2400300 h 4114800"/>
                  <a:gd name="connsiteX16" fmla="*/ 0 w 3047319"/>
                  <a:gd name="connsiteY16" fmla="*/ 0 h 4114800"/>
                  <a:gd name="connsiteX0" fmla="*/ 0 w 3047319"/>
                  <a:gd name="connsiteY0" fmla="*/ 0 h 4629150"/>
                  <a:gd name="connsiteX1" fmla="*/ 507887 w 3047319"/>
                  <a:gd name="connsiteY1" fmla="*/ 0 h 4629150"/>
                  <a:gd name="connsiteX2" fmla="*/ 507887 w 3047319"/>
                  <a:gd name="connsiteY2" fmla="*/ 0 h 4629150"/>
                  <a:gd name="connsiteX3" fmla="*/ 1269716 w 3047319"/>
                  <a:gd name="connsiteY3" fmla="*/ 0 h 4629150"/>
                  <a:gd name="connsiteX4" fmla="*/ 3047319 w 3047319"/>
                  <a:gd name="connsiteY4" fmla="*/ 0 h 4629150"/>
                  <a:gd name="connsiteX5" fmla="*/ 3047319 w 3047319"/>
                  <a:gd name="connsiteY5" fmla="*/ 2400300 h 4629150"/>
                  <a:gd name="connsiteX6" fmla="*/ 3047319 w 3047319"/>
                  <a:gd name="connsiteY6" fmla="*/ 2400300 h 4629150"/>
                  <a:gd name="connsiteX7" fmla="*/ 3047319 w 3047319"/>
                  <a:gd name="connsiteY7" fmla="*/ 3429000 h 4629150"/>
                  <a:gd name="connsiteX8" fmla="*/ 3047319 w 3047319"/>
                  <a:gd name="connsiteY8" fmla="*/ 4114800 h 4629150"/>
                  <a:gd name="connsiteX9" fmla="*/ 2576002 w 3047319"/>
                  <a:gd name="connsiteY9" fmla="*/ 4152125 h 4629150"/>
                  <a:gd name="connsiteX10" fmla="*/ 888812 w 3047319"/>
                  <a:gd name="connsiteY10" fmla="*/ 4629150 h 4629150"/>
                  <a:gd name="connsiteX11" fmla="*/ 507887 w 3047319"/>
                  <a:gd name="connsiteY11" fmla="*/ 4114800 h 4629150"/>
                  <a:gd name="connsiteX12" fmla="*/ 0 w 3047319"/>
                  <a:gd name="connsiteY12" fmla="*/ 4114800 h 4629150"/>
                  <a:gd name="connsiteX13" fmla="*/ 0 w 3047319"/>
                  <a:gd name="connsiteY13" fmla="*/ 3429000 h 4629150"/>
                  <a:gd name="connsiteX14" fmla="*/ 0 w 3047319"/>
                  <a:gd name="connsiteY14" fmla="*/ 2400300 h 4629150"/>
                  <a:gd name="connsiteX15" fmla="*/ 0 w 3047319"/>
                  <a:gd name="connsiteY15" fmla="*/ 2400300 h 4629150"/>
                  <a:gd name="connsiteX16" fmla="*/ 0 w 3047319"/>
                  <a:gd name="connsiteY16" fmla="*/ 0 h 4629150"/>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507887 w 3047319"/>
                  <a:gd name="connsiteY11" fmla="*/ 4114800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299365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8944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077482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1480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73442"/>
                  <a:gd name="connsiteX1" fmla="*/ 507887 w 3047319"/>
                  <a:gd name="connsiteY1" fmla="*/ 0 h 4273442"/>
                  <a:gd name="connsiteX2" fmla="*/ 507887 w 3047319"/>
                  <a:gd name="connsiteY2" fmla="*/ 0 h 4273442"/>
                  <a:gd name="connsiteX3" fmla="*/ 1269716 w 3047319"/>
                  <a:gd name="connsiteY3" fmla="*/ 0 h 4273442"/>
                  <a:gd name="connsiteX4" fmla="*/ 3047319 w 3047319"/>
                  <a:gd name="connsiteY4" fmla="*/ 0 h 4273442"/>
                  <a:gd name="connsiteX5" fmla="*/ 3047319 w 3047319"/>
                  <a:gd name="connsiteY5" fmla="*/ 2400300 h 4273442"/>
                  <a:gd name="connsiteX6" fmla="*/ 3047319 w 3047319"/>
                  <a:gd name="connsiteY6" fmla="*/ 2400300 h 4273442"/>
                  <a:gd name="connsiteX7" fmla="*/ 3047319 w 3047319"/>
                  <a:gd name="connsiteY7" fmla="*/ 3429000 h 4273442"/>
                  <a:gd name="connsiteX8" fmla="*/ 3047319 w 3047319"/>
                  <a:gd name="connsiteY8" fmla="*/ 4114800 h 4273442"/>
                  <a:gd name="connsiteX9" fmla="*/ 2650647 w 3047319"/>
                  <a:gd name="connsiteY9" fmla="*/ 4114807 h 4273442"/>
                  <a:gd name="connsiteX10" fmla="*/ 2456173 w 3047319"/>
                  <a:gd name="connsiteY10" fmla="*/ 4273442 h 4273442"/>
                  <a:gd name="connsiteX11" fmla="*/ 2299365 w 3047319"/>
                  <a:gd name="connsiteY11" fmla="*/ 4133461 h 4273442"/>
                  <a:gd name="connsiteX12" fmla="*/ 0 w 3047319"/>
                  <a:gd name="connsiteY12" fmla="*/ 4114800 h 4273442"/>
                  <a:gd name="connsiteX13" fmla="*/ 0 w 3047319"/>
                  <a:gd name="connsiteY13" fmla="*/ 3429000 h 4273442"/>
                  <a:gd name="connsiteX14" fmla="*/ 0 w 3047319"/>
                  <a:gd name="connsiteY14" fmla="*/ 2400300 h 4273442"/>
                  <a:gd name="connsiteX15" fmla="*/ 0 w 3047319"/>
                  <a:gd name="connsiteY15" fmla="*/ 2400300 h 4273442"/>
                  <a:gd name="connsiteX16" fmla="*/ 0 w 3047319"/>
                  <a:gd name="connsiteY16" fmla="*/ 0 h 42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7319" h="4273442">
                    <a:moveTo>
                      <a:pt x="0" y="0"/>
                    </a:moveTo>
                    <a:lnTo>
                      <a:pt x="507887" y="0"/>
                    </a:lnTo>
                    <a:lnTo>
                      <a:pt x="507887" y="0"/>
                    </a:lnTo>
                    <a:lnTo>
                      <a:pt x="1269716" y="0"/>
                    </a:lnTo>
                    <a:lnTo>
                      <a:pt x="3047319" y="0"/>
                    </a:lnTo>
                    <a:lnTo>
                      <a:pt x="3047319" y="2400300"/>
                    </a:lnTo>
                    <a:lnTo>
                      <a:pt x="3047319" y="2400300"/>
                    </a:lnTo>
                    <a:lnTo>
                      <a:pt x="3047319" y="3429000"/>
                    </a:lnTo>
                    <a:lnTo>
                      <a:pt x="3047319" y="4114800"/>
                    </a:lnTo>
                    <a:lnTo>
                      <a:pt x="2650647" y="4114807"/>
                    </a:lnTo>
                    <a:lnTo>
                      <a:pt x="2456173" y="4273442"/>
                    </a:lnTo>
                    <a:lnTo>
                      <a:pt x="2299365" y="4133461"/>
                    </a:lnTo>
                    <a:lnTo>
                      <a:pt x="0" y="4114800"/>
                    </a:lnTo>
                    <a:lnTo>
                      <a:pt x="0" y="3429000"/>
                    </a:lnTo>
                    <a:lnTo>
                      <a:pt x="0" y="2400300"/>
                    </a:lnTo>
                    <a:lnTo>
                      <a:pt x="0" y="2400300"/>
                    </a:lnTo>
                    <a:lnTo>
                      <a:pt x="0" y="0"/>
                    </a:lnTo>
                    <a:close/>
                  </a:path>
                </a:pathLst>
              </a:custGeom>
              <a:blipFill>
                <a:blip r:embed="rId3"/>
                <a:stretch>
                  <a:fillRect l="-3231"/>
                </a:stretch>
              </a:blipFill>
              <a:ln w="28575">
                <a:noFill/>
              </a:ln>
            </p:spPr>
            <p:txBody>
              <a:bodyPr/>
              <a:lstStyle/>
              <a:p>
                <a:r>
                  <a:rPr lang="en-US">
                    <a:noFill/>
                  </a:rPr>
                  <a:t> </a:t>
                </a:r>
              </a:p>
            </p:txBody>
          </p:sp>
        </mc:Fallback>
      </mc:AlternateContent>
      <p:sp>
        <p:nvSpPr>
          <p:cNvPr id="24" name="Rectangular Callout 1"/>
          <p:cNvSpPr/>
          <p:nvPr/>
        </p:nvSpPr>
        <p:spPr>
          <a:xfrm rot="5400000">
            <a:off x="9378327" y="2873537"/>
            <a:ext cx="1949252" cy="5029200"/>
          </a:xfrm>
          <a:custGeom>
            <a:avLst/>
            <a:gdLst>
              <a:gd name="connsiteX0" fmla="*/ 0 w 2011680"/>
              <a:gd name="connsiteY0" fmla="*/ 0 h 4846320"/>
              <a:gd name="connsiteX1" fmla="*/ 335280 w 2011680"/>
              <a:gd name="connsiteY1" fmla="*/ 0 h 4846320"/>
              <a:gd name="connsiteX2" fmla="*/ 335280 w 2011680"/>
              <a:gd name="connsiteY2" fmla="*/ 0 h 4846320"/>
              <a:gd name="connsiteX3" fmla="*/ 838200 w 2011680"/>
              <a:gd name="connsiteY3" fmla="*/ 0 h 4846320"/>
              <a:gd name="connsiteX4" fmla="*/ 2011680 w 2011680"/>
              <a:gd name="connsiteY4" fmla="*/ 0 h 4846320"/>
              <a:gd name="connsiteX5" fmla="*/ 2011680 w 2011680"/>
              <a:gd name="connsiteY5" fmla="*/ 2827020 h 4846320"/>
              <a:gd name="connsiteX6" fmla="*/ 2011680 w 2011680"/>
              <a:gd name="connsiteY6" fmla="*/ 2827020 h 4846320"/>
              <a:gd name="connsiteX7" fmla="*/ 2011680 w 2011680"/>
              <a:gd name="connsiteY7" fmla="*/ 4038600 h 4846320"/>
              <a:gd name="connsiteX8" fmla="*/ 2011680 w 2011680"/>
              <a:gd name="connsiteY8" fmla="*/ 4846320 h 4846320"/>
              <a:gd name="connsiteX9" fmla="*/ 838200 w 2011680"/>
              <a:gd name="connsiteY9" fmla="*/ 4846320 h 4846320"/>
              <a:gd name="connsiteX10" fmla="*/ 586747 w 2011680"/>
              <a:gd name="connsiteY10" fmla="*/ 5452110 h 4846320"/>
              <a:gd name="connsiteX11" fmla="*/ 335280 w 2011680"/>
              <a:gd name="connsiteY11" fmla="*/ 4846320 h 4846320"/>
              <a:gd name="connsiteX12" fmla="*/ 0 w 2011680"/>
              <a:gd name="connsiteY12" fmla="*/ 4846320 h 4846320"/>
              <a:gd name="connsiteX13" fmla="*/ 0 w 2011680"/>
              <a:gd name="connsiteY13" fmla="*/ 4038600 h 4846320"/>
              <a:gd name="connsiteX14" fmla="*/ 0 w 2011680"/>
              <a:gd name="connsiteY14" fmla="*/ 2827020 h 4846320"/>
              <a:gd name="connsiteX15" fmla="*/ 0 w 2011680"/>
              <a:gd name="connsiteY15" fmla="*/ 2827020 h 4846320"/>
              <a:gd name="connsiteX16" fmla="*/ 0 w 2011680"/>
              <a:gd name="connsiteY16" fmla="*/ 0 h 4846320"/>
              <a:gd name="connsiteX0" fmla="*/ 0 w 2011680"/>
              <a:gd name="connsiteY0" fmla="*/ 0 h 5109210"/>
              <a:gd name="connsiteX1" fmla="*/ 335280 w 2011680"/>
              <a:gd name="connsiteY1" fmla="*/ 0 h 5109210"/>
              <a:gd name="connsiteX2" fmla="*/ 335280 w 2011680"/>
              <a:gd name="connsiteY2" fmla="*/ 0 h 5109210"/>
              <a:gd name="connsiteX3" fmla="*/ 838200 w 2011680"/>
              <a:gd name="connsiteY3" fmla="*/ 0 h 5109210"/>
              <a:gd name="connsiteX4" fmla="*/ 2011680 w 2011680"/>
              <a:gd name="connsiteY4" fmla="*/ 0 h 5109210"/>
              <a:gd name="connsiteX5" fmla="*/ 2011680 w 2011680"/>
              <a:gd name="connsiteY5" fmla="*/ 2827020 h 5109210"/>
              <a:gd name="connsiteX6" fmla="*/ 2011680 w 2011680"/>
              <a:gd name="connsiteY6" fmla="*/ 2827020 h 5109210"/>
              <a:gd name="connsiteX7" fmla="*/ 2011680 w 2011680"/>
              <a:gd name="connsiteY7" fmla="*/ 4038600 h 5109210"/>
              <a:gd name="connsiteX8" fmla="*/ 2011680 w 2011680"/>
              <a:gd name="connsiteY8" fmla="*/ 4846320 h 5109210"/>
              <a:gd name="connsiteX9" fmla="*/ 838200 w 2011680"/>
              <a:gd name="connsiteY9" fmla="*/ 4846320 h 5109210"/>
              <a:gd name="connsiteX10" fmla="*/ 605797 w 2011680"/>
              <a:gd name="connsiteY10" fmla="*/ 5109210 h 5109210"/>
              <a:gd name="connsiteX11" fmla="*/ 335280 w 2011680"/>
              <a:gd name="connsiteY11" fmla="*/ 4846320 h 5109210"/>
              <a:gd name="connsiteX12" fmla="*/ 0 w 2011680"/>
              <a:gd name="connsiteY12" fmla="*/ 4846320 h 5109210"/>
              <a:gd name="connsiteX13" fmla="*/ 0 w 2011680"/>
              <a:gd name="connsiteY13" fmla="*/ 4038600 h 5109210"/>
              <a:gd name="connsiteX14" fmla="*/ 0 w 2011680"/>
              <a:gd name="connsiteY14" fmla="*/ 2827020 h 5109210"/>
              <a:gd name="connsiteX15" fmla="*/ 0 w 2011680"/>
              <a:gd name="connsiteY15" fmla="*/ 2827020 h 5109210"/>
              <a:gd name="connsiteX16" fmla="*/ 0 w 2011680"/>
              <a:gd name="connsiteY16" fmla="*/ 0 h 5109210"/>
              <a:gd name="connsiteX0" fmla="*/ 0 w 2011680"/>
              <a:gd name="connsiteY0" fmla="*/ 0 h 5013960"/>
              <a:gd name="connsiteX1" fmla="*/ 335280 w 2011680"/>
              <a:gd name="connsiteY1" fmla="*/ 0 h 5013960"/>
              <a:gd name="connsiteX2" fmla="*/ 335280 w 2011680"/>
              <a:gd name="connsiteY2" fmla="*/ 0 h 5013960"/>
              <a:gd name="connsiteX3" fmla="*/ 838200 w 2011680"/>
              <a:gd name="connsiteY3" fmla="*/ 0 h 5013960"/>
              <a:gd name="connsiteX4" fmla="*/ 2011680 w 2011680"/>
              <a:gd name="connsiteY4" fmla="*/ 0 h 5013960"/>
              <a:gd name="connsiteX5" fmla="*/ 2011680 w 2011680"/>
              <a:gd name="connsiteY5" fmla="*/ 2827020 h 5013960"/>
              <a:gd name="connsiteX6" fmla="*/ 2011680 w 2011680"/>
              <a:gd name="connsiteY6" fmla="*/ 2827020 h 5013960"/>
              <a:gd name="connsiteX7" fmla="*/ 2011680 w 2011680"/>
              <a:gd name="connsiteY7" fmla="*/ 4038600 h 5013960"/>
              <a:gd name="connsiteX8" fmla="*/ 2011680 w 2011680"/>
              <a:gd name="connsiteY8" fmla="*/ 4846320 h 5013960"/>
              <a:gd name="connsiteX9" fmla="*/ 838200 w 2011680"/>
              <a:gd name="connsiteY9" fmla="*/ 4846320 h 5013960"/>
              <a:gd name="connsiteX10" fmla="*/ 605797 w 2011680"/>
              <a:gd name="connsiteY10" fmla="*/ 5013960 h 5013960"/>
              <a:gd name="connsiteX11" fmla="*/ 335280 w 2011680"/>
              <a:gd name="connsiteY11" fmla="*/ 4846320 h 5013960"/>
              <a:gd name="connsiteX12" fmla="*/ 0 w 2011680"/>
              <a:gd name="connsiteY12" fmla="*/ 4846320 h 5013960"/>
              <a:gd name="connsiteX13" fmla="*/ 0 w 2011680"/>
              <a:gd name="connsiteY13" fmla="*/ 4038600 h 5013960"/>
              <a:gd name="connsiteX14" fmla="*/ 0 w 2011680"/>
              <a:gd name="connsiteY14" fmla="*/ 2827020 h 5013960"/>
              <a:gd name="connsiteX15" fmla="*/ 0 w 2011680"/>
              <a:gd name="connsiteY15" fmla="*/ 2827020 h 5013960"/>
              <a:gd name="connsiteX16" fmla="*/ 0 w 2011680"/>
              <a:gd name="connsiteY16" fmla="*/ 0 h 501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680" h="5013960">
                <a:moveTo>
                  <a:pt x="0" y="0"/>
                </a:moveTo>
                <a:lnTo>
                  <a:pt x="335280" y="0"/>
                </a:lnTo>
                <a:lnTo>
                  <a:pt x="335280" y="0"/>
                </a:lnTo>
                <a:lnTo>
                  <a:pt x="838200" y="0"/>
                </a:lnTo>
                <a:lnTo>
                  <a:pt x="2011680" y="0"/>
                </a:lnTo>
                <a:lnTo>
                  <a:pt x="2011680" y="2827020"/>
                </a:lnTo>
                <a:lnTo>
                  <a:pt x="2011680" y="2827020"/>
                </a:lnTo>
                <a:lnTo>
                  <a:pt x="2011680" y="4038600"/>
                </a:lnTo>
                <a:lnTo>
                  <a:pt x="2011680" y="4846320"/>
                </a:lnTo>
                <a:lnTo>
                  <a:pt x="838200" y="4846320"/>
                </a:lnTo>
                <a:lnTo>
                  <a:pt x="605797" y="5013960"/>
                </a:lnTo>
                <a:lnTo>
                  <a:pt x="335280" y="4846320"/>
                </a:lnTo>
                <a:lnTo>
                  <a:pt x="0" y="4846320"/>
                </a:lnTo>
                <a:lnTo>
                  <a:pt x="0" y="4038600"/>
                </a:lnTo>
                <a:lnTo>
                  <a:pt x="0" y="2827020"/>
                </a:lnTo>
                <a:lnTo>
                  <a:pt x="0" y="2827020"/>
                </a:lnTo>
                <a:lnTo>
                  <a:pt x="0" y="0"/>
                </a:lnTo>
                <a:close/>
              </a:path>
            </a:pathLst>
          </a:custGeom>
          <a:solidFill>
            <a:schemeClr val="accent6">
              <a:lumMod val="20000"/>
              <a:lumOff val="80000"/>
            </a:schemeClr>
          </a:solidFill>
          <a:ln w="285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lvl="8" indent="0" algn="just">
              <a:buSzPct val="75000"/>
              <a:defRPr sz="1800"/>
            </a:pPr>
            <a:endParaRPr lang="en-US" sz="2400" i="1" dirty="0" smtClean="0">
              <a:latin typeface="Calibri" pitchFamily="34" charset="0"/>
            </a:endParaRPr>
          </a:p>
          <a:p>
            <a:r>
              <a:rPr lang="en-US" sz="2400" dirty="0" smtClean="0">
                <a:latin typeface="Calibri" panose="020F0502020204030204" pitchFamily="34" charset="0"/>
                <a:cs typeface="Calibri" panose="020F0502020204030204" pitchFamily="34" charset="0"/>
              </a:rPr>
              <a:t>Image </a:t>
            </a:r>
            <a:r>
              <a:rPr lang="en-US" sz="2400" dirty="0">
                <a:latin typeface="Calibri" panose="020F0502020204030204" pitchFamily="34" charset="0"/>
                <a:cs typeface="Calibri" panose="020F0502020204030204" pitchFamily="34" charset="0"/>
              </a:rPr>
              <a:t>intensity values </a:t>
            </a:r>
            <a:r>
              <a:rPr lang="en-US" sz="2400" dirty="0" smtClean="0">
                <a:latin typeface="Calibri" panose="020F0502020204030204" pitchFamily="34" charset="0"/>
                <a:cs typeface="Calibri" panose="020F0502020204030204" pitchFamily="34" charset="0"/>
              </a:rPr>
              <a:t>adjustment</a:t>
            </a:r>
          </a:p>
          <a:p>
            <a:pPr marL="342900" indent="-342900">
              <a:buFont typeface="Arial" panose="020B0604020202020204" pitchFamily="34" charset="0"/>
              <a:buChar char="•"/>
            </a:pPr>
            <a:endParaRPr lang="en-US" sz="2400" dirty="0" smtClean="0">
              <a:latin typeface="Calibri" panose="020F0502020204030204" pitchFamily="34" charset="0"/>
              <a:cs typeface="Calibri" panose="020F0502020204030204" pitchFamily="34" charset="0"/>
            </a:endParaRPr>
          </a:p>
          <a:p>
            <a:r>
              <a:rPr lang="en-US" sz="2400" i="1" dirty="0" smtClean="0">
                <a:latin typeface="Calibri" panose="020F0502020204030204" pitchFamily="34" charset="0"/>
                <a:cs typeface="Calibri" panose="020F0502020204030204" pitchFamily="34" charset="0"/>
              </a:rPr>
              <a:t>  Image= </a:t>
            </a:r>
            <a:r>
              <a:rPr lang="en-US" sz="2400" i="1" dirty="0" err="1" smtClean="0">
                <a:latin typeface="Calibri" panose="020F0502020204030204" pitchFamily="34" charset="0"/>
                <a:cs typeface="Calibri" panose="020F0502020204030204" pitchFamily="34" charset="0"/>
              </a:rPr>
              <a:t>imadjust</a:t>
            </a:r>
            <a:r>
              <a:rPr lang="en-US" sz="2400" i="1" dirty="0" smtClean="0">
                <a:latin typeface="Calibri" panose="020F0502020204030204" pitchFamily="34" charset="0"/>
                <a:cs typeface="Calibri" panose="020F0502020204030204" pitchFamily="34" charset="0"/>
              </a:rPr>
              <a:t>(Image,[</a:t>
            </a:r>
            <a:r>
              <a:rPr lang="en-US" sz="2400" i="1" dirty="0">
                <a:latin typeface="Calibri" panose="020F0502020204030204" pitchFamily="34" charset="0"/>
                <a:cs typeface="Calibri" panose="020F0502020204030204" pitchFamily="34" charset="0"/>
              </a:rPr>
              <a:t>0.5 .9],[0 1</a:t>
            </a:r>
            <a:r>
              <a:rPr lang="en-US" sz="2400" i="1" dirty="0" smtClean="0">
                <a:latin typeface="Calibri" panose="020F0502020204030204" pitchFamily="34" charset="0"/>
                <a:cs typeface="Calibri" panose="020F0502020204030204" pitchFamily="34" charset="0"/>
              </a:rPr>
              <a:t>])</a:t>
            </a:r>
            <a:endParaRPr lang="en-US" i="1" dirty="0"/>
          </a:p>
          <a:p>
            <a:pPr marL="444500" lvl="8" indent="-444500" algn="just">
              <a:buSzPct val="75000"/>
              <a:buFont typeface="Arial" panose="020B0604020202020204" pitchFamily="34" charset="0"/>
              <a:buChar char="•"/>
              <a:defRPr sz="1800"/>
            </a:pPr>
            <a:endParaRPr lang="en-US" sz="2400" dirty="0">
              <a:latin typeface="Calibri" pitchFamily="34" charset="0"/>
            </a:endParaRPr>
          </a:p>
        </p:txBody>
      </p:sp>
      <p:sp>
        <p:nvSpPr>
          <p:cNvPr id="25" name="Rectangular Callout 1"/>
          <p:cNvSpPr/>
          <p:nvPr/>
        </p:nvSpPr>
        <p:spPr>
          <a:xfrm rot="5400000">
            <a:off x="9752911" y="4635642"/>
            <a:ext cx="1210588" cy="5018695"/>
          </a:xfrm>
          <a:custGeom>
            <a:avLst/>
            <a:gdLst>
              <a:gd name="connsiteX0" fmla="*/ 0 w 2011680"/>
              <a:gd name="connsiteY0" fmla="*/ 0 h 4846320"/>
              <a:gd name="connsiteX1" fmla="*/ 335280 w 2011680"/>
              <a:gd name="connsiteY1" fmla="*/ 0 h 4846320"/>
              <a:gd name="connsiteX2" fmla="*/ 335280 w 2011680"/>
              <a:gd name="connsiteY2" fmla="*/ 0 h 4846320"/>
              <a:gd name="connsiteX3" fmla="*/ 838200 w 2011680"/>
              <a:gd name="connsiteY3" fmla="*/ 0 h 4846320"/>
              <a:gd name="connsiteX4" fmla="*/ 2011680 w 2011680"/>
              <a:gd name="connsiteY4" fmla="*/ 0 h 4846320"/>
              <a:gd name="connsiteX5" fmla="*/ 2011680 w 2011680"/>
              <a:gd name="connsiteY5" fmla="*/ 2827020 h 4846320"/>
              <a:gd name="connsiteX6" fmla="*/ 2011680 w 2011680"/>
              <a:gd name="connsiteY6" fmla="*/ 2827020 h 4846320"/>
              <a:gd name="connsiteX7" fmla="*/ 2011680 w 2011680"/>
              <a:gd name="connsiteY7" fmla="*/ 4038600 h 4846320"/>
              <a:gd name="connsiteX8" fmla="*/ 2011680 w 2011680"/>
              <a:gd name="connsiteY8" fmla="*/ 4846320 h 4846320"/>
              <a:gd name="connsiteX9" fmla="*/ 838200 w 2011680"/>
              <a:gd name="connsiteY9" fmla="*/ 4846320 h 4846320"/>
              <a:gd name="connsiteX10" fmla="*/ 586747 w 2011680"/>
              <a:gd name="connsiteY10" fmla="*/ 5452110 h 4846320"/>
              <a:gd name="connsiteX11" fmla="*/ 335280 w 2011680"/>
              <a:gd name="connsiteY11" fmla="*/ 4846320 h 4846320"/>
              <a:gd name="connsiteX12" fmla="*/ 0 w 2011680"/>
              <a:gd name="connsiteY12" fmla="*/ 4846320 h 4846320"/>
              <a:gd name="connsiteX13" fmla="*/ 0 w 2011680"/>
              <a:gd name="connsiteY13" fmla="*/ 4038600 h 4846320"/>
              <a:gd name="connsiteX14" fmla="*/ 0 w 2011680"/>
              <a:gd name="connsiteY14" fmla="*/ 2827020 h 4846320"/>
              <a:gd name="connsiteX15" fmla="*/ 0 w 2011680"/>
              <a:gd name="connsiteY15" fmla="*/ 2827020 h 4846320"/>
              <a:gd name="connsiteX16" fmla="*/ 0 w 2011680"/>
              <a:gd name="connsiteY16" fmla="*/ 0 h 4846320"/>
              <a:gd name="connsiteX0" fmla="*/ 0 w 2011680"/>
              <a:gd name="connsiteY0" fmla="*/ 0 h 5109210"/>
              <a:gd name="connsiteX1" fmla="*/ 335280 w 2011680"/>
              <a:gd name="connsiteY1" fmla="*/ 0 h 5109210"/>
              <a:gd name="connsiteX2" fmla="*/ 335280 w 2011680"/>
              <a:gd name="connsiteY2" fmla="*/ 0 h 5109210"/>
              <a:gd name="connsiteX3" fmla="*/ 838200 w 2011680"/>
              <a:gd name="connsiteY3" fmla="*/ 0 h 5109210"/>
              <a:gd name="connsiteX4" fmla="*/ 2011680 w 2011680"/>
              <a:gd name="connsiteY4" fmla="*/ 0 h 5109210"/>
              <a:gd name="connsiteX5" fmla="*/ 2011680 w 2011680"/>
              <a:gd name="connsiteY5" fmla="*/ 2827020 h 5109210"/>
              <a:gd name="connsiteX6" fmla="*/ 2011680 w 2011680"/>
              <a:gd name="connsiteY6" fmla="*/ 2827020 h 5109210"/>
              <a:gd name="connsiteX7" fmla="*/ 2011680 w 2011680"/>
              <a:gd name="connsiteY7" fmla="*/ 4038600 h 5109210"/>
              <a:gd name="connsiteX8" fmla="*/ 2011680 w 2011680"/>
              <a:gd name="connsiteY8" fmla="*/ 4846320 h 5109210"/>
              <a:gd name="connsiteX9" fmla="*/ 838200 w 2011680"/>
              <a:gd name="connsiteY9" fmla="*/ 4846320 h 5109210"/>
              <a:gd name="connsiteX10" fmla="*/ 605797 w 2011680"/>
              <a:gd name="connsiteY10" fmla="*/ 5109210 h 5109210"/>
              <a:gd name="connsiteX11" fmla="*/ 335280 w 2011680"/>
              <a:gd name="connsiteY11" fmla="*/ 4846320 h 5109210"/>
              <a:gd name="connsiteX12" fmla="*/ 0 w 2011680"/>
              <a:gd name="connsiteY12" fmla="*/ 4846320 h 5109210"/>
              <a:gd name="connsiteX13" fmla="*/ 0 w 2011680"/>
              <a:gd name="connsiteY13" fmla="*/ 4038600 h 5109210"/>
              <a:gd name="connsiteX14" fmla="*/ 0 w 2011680"/>
              <a:gd name="connsiteY14" fmla="*/ 2827020 h 5109210"/>
              <a:gd name="connsiteX15" fmla="*/ 0 w 2011680"/>
              <a:gd name="connsiteY15" fmla="*/ 2827020 h 5109210"/>
              <a:gd name="connsiteX16" fmla="*/ 0 w 2011680"/>
              <a:gd name="connsiteY16" fmla="*/ 0 h 5109210"/>
              <a:gd name="connsiteX0" fmla="*/ 0 w 2011680"/>
              <a:gd name="connsiteY0" fmla="*/ 0 h 5013960"/>
              <a:gd name="connsiteX1" fmla="*/ 335280 w 2011680"/>
              <a:gd name="connsiteY1" fmla="*/ 0 h 5013960"/>
              <a:gd name="connsiteX2" fmla="*/ 335280 w 2011680"/>
              <a:gd name="connsiteY2" fmla="*/ 0 h 5013960"/>
              <a:gd name="connsiteX3" fmla="*/ 838200 w 2011680"/>
              <a:gd name="connsiteY3" fmla="*/ 0 h 5013960"/>
              <a:gd name="connsiteX4" fmla="*/ 2011680 w 2011680"/>
              <a:gd name="connsiteY4" fmla="*/ 0 h 5013960"/>
              <a:gd name="connsiteX5" fmla="*/ 2011680 w 2011680"/>
              <a:gd name="connsiteY5" fmla="*/ 2827020 h 5013960"/>
              <a:gd name="connsiteX6" fmla="*/ 2011680 w 2011680"/>
              <a:gd name="connsiteY6" fmla="*/ 2827020 h 5013960"/>
              <a:gd name="connsiteX7" fmla="*/ 2011680 w 2011680"/>
              <a:gd name="connsiteY7" fmla="*/ 4038600 h 5013960"/>
              <a:gd name="connsiteX8" fmla="*/ 2011680 w 2011680"/>
              <a:gd name="connsiteY8" fmla="*/ 4846320 h 5013960"/>
              <a:gd name="connsiteX9" fmla="*/ 838200 w 2011680"/>
              <a:gd name="connsiteY9" fmla="*/ 4846320 h 5013960"/>
              <a:gd name="connsiteX10" fmla="*/ 605797 w 2011680"/>
              <a:gd name="connsiteY10" fmla="*/ 5013960 h 5013960"/>
              <a:gd name="connsiteX11" fmla="*/ 335280 w 2011680"/>
              <a:gd name="connsiteY11" fmla="*/ 4846320 h 5013960"/>
              <a:gd name="connsiteX12" fmla="*/ 0 w 2011680"/>
              <a:gd name="connsiteY12" fmla="*/ 4846320 h 5013960"/>
              <a:gd name="connsiteX13" fmla="*/ 0 w 2011680"/>
              <a:gd name="connsiteY13" fmla="*/ 4038600 h 5013960"/>
              <a:gd name="connsiteX14" fmla="*/ 0 w 2011680"/>
              <a:gd name="connsiteY14" fmla="*/ 2827020 h 5013960"/>
              <a:gd name="connsiteX15" fmla="*/ 0 w 2011680"/>
              <a:gd name="connsiteY15" fmla="*/ 2827020 h 5013960"/>
              <a:gd name="connsiteX16" fmla="*/ 0 w 2011680"/>
              <a:gd name="connsiteY16" fmla="*/ 0 h 501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680" h="5013960">
                <a:moveTo>
                  <a:pt x="0" y="0"/>
                </a:moveTo>
                <a:lnTo>
                  <a:pt x="335280" y="0"/>
                </a:lnTo>
                <a:lnTo>
                  <a:pt x="335280" y="0"/>
                </a:lnTo>
                <a:lnTo>
                  <a:pt x="838200" y="0"/>
                </a:lnTo>
                <a:lnTo>
                  <a:pt x="2011680" y="0"/>
                </a:lnTo>
                <a:lnTo>
                  <a:pt x="2011680" y="2827020"/>
                </a:lnTo>
                <a:lnTo>
                  <a:pt x="2011680" y="2827020"/>
                </a:lnTo>
                <a:lnTo>
                  <a:pt x="2011680" y="4038600"/>
                </a:lnTo>
                <a:lnTo>
                  <a:pt x="2011680" y="4846320"/>
                </a:lnTo>
                <a:lnTo>
                  <a:pt x="838200" y="4846320"/>
                </a:lnTo>
                <a:lnTo>
                  <a:pt x="605797" y="5013960"/>
                </a:lnTo>
                <a:lnTo>
                  <a:pt x="335280" y="4846320"/>
                </a:lnTo>
                <a:lnTo>
                  <a:pt x="0" y="4846320"/>
                </a:lnTo>
                <a:lnTo>
                  <a:pt x="0" y="4038600"/>
                </a:lnTo>
                <a:lnTo>
                  <a:pt x="0" y="2827020"/>
                </a:lnTo>
                <a:lnTo>
                  <a:pt x="0" y="2827020"/>
                </a:lnTo>
                <a:lnTo>
                  <a:pt x="0" y="0"/>
                </a:lnTo>
                <a:close/>
              </a:path>
            </a:pathLst>
          </a:custGeom>
          <a:solidFill>
            <a:schemeClr val="accent5">
              <a:lumMod val="20000"/>
              <a:lumOff val="80000"/>
            </a:schemeClr>
          </a:solidFill>
          <a:ln w="285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lvl="8" indent="0" algn="just">
              <a:buSzPct val="75000"/>
              <a:defRPr sz="1800"/>
            </a:pPr>
            <a:r>
              <a:rPr lang="en-US" sz="2400" i="1" dirty="0" smtClean="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Image </a:t>
            </a:r>
            <a:r>
              <a:rPr lang="en-US" sz="2400" dirty="0" err="1" smtClean="0">
                <a:latin typeface="Calibri" panose="020F0502020204030204" pitchFamily="34" charset="0"/>
                <a:cs typeface="Calibri" panose="020F0502020204030204" pitchFamily="34" charset="0"/>
              </a:rPr>
              <a:t>thresholding</a:t>
            </a:r>
            <a:endParaRPr lang="en-US" sz="2400" dirty="0" smtClean="0">
              <a:latin typeface="Calibri" panose="020F0502020204030204" pitchFamily="34" charset="0"/>
              <a:cs typeface="Calibri" panose="020F0502020204030204" pitchFamily="34" charset="0"/>
            </a:endParaRPr>
          </a:p>
          <a:p>
            <a:pPr marL="342900" lvl="8" indent="-342900" algn="just">
              <a:buSzPct val="75000"/>
              <a:buFont typeface="Arial" panose="020B0604020202020204" pitchFamily="34" charset="0"/>
              <a:buChar char="•"/>
              <a:defRPr sz="1800"/>
            </a:pPr>
            <a:endParaRPr lang="en-US" sz="2400" dirty="0" smtClean="0">
              <a:latin typeface="Calibri" pitchFamily="34" charset="0"/>
            </a:endParaRPr>
          </a:p>
          <a:p>
            <a:r>
              <a:rPr lang="en-US" sz="2400" i="1" dirty="0" smtClean="0">
                <a:latin typeface="Calibri" panose="020F0502020204030204" pitchFamily="34" charset="0"/>
                <a:cs typeface="Calibri" panose="020F0502020204030204" pitchFamily="34" charset="0"/>
              </a:rPr>
              <a:t>Image= im2bw(Image,0.5);</a:t>
            </a:r>
            <a:endParaRPr lang="en-US" sz="2400" i="1" dirty="0">
              <a:latin typeface="Calibri" panose="020F0502020204030204" pitchFamily="34" charset="0"/>
              <a:cs typeface="Calibri" panose="020F0502020204030204" pitchFamily="34" charset="0"/>
            </a:endParaRPr>
          </a:p>
        </p:txBody>
      </p:sp>
      <p:sp>
        <p:nvSpPr>
          <p:cNvPr id="2" name="Rectangular Callout 1"/>
          <p:cNvSpPr/>
          <p:nvPr/>
        </p:nvSpPr>
        <p:spPr>
          <a:xfrm rot="16200000">
            <a:off x="1696562" y="6426026"/>
            <a:ext cx="2194560" cy="4206240"/>
          </a:xfrm>
          <a:custGeom>
            <a:avLst/>
            <a:gdLst>
              <a:gd name="connsiteX0" fmla="*/ 0 w 1463040"/>
              <a:gd name="connsiteY0" fmla="*/ 0 h 3931920"/>
              <a:gd name="connsiteX1" fmla="*/ 243840 w 1463040"/>
              <a:gd name="connsiteY1" fmla="*/ 0 h 3931920"/>
              <a:gd name="connsiteX2" fmla="*/ 243840 w 1463040"/>
              <a:gd name="connsiteY2" fmla="*/ 0 h 3931920"/>
              <a:gd name="connsiteX3" fmla="*/ 609600 w 1463040"/>
              <a:gd name="connsiteY3" fmla="*/ 0 h 3931920"/>
              <a:gd name="connsiteX4" fmla="*/ 1463040 w 1463040"/>
              <a:gd name="connsiteY4" fmla="*/ 0 h 3931920"/>
              <a:gd name="connsiteX5" fmla="*/ 1463040 w 1463040"/>
              <a:gd name="connsiteY5" fmla="*/ 2293620 h 3931920"/>
              <a:gd name="connsiteX6" fmla="*/ 1463040 w 1463040"/>
              <a:gd name="connsiteY6" fmla="*/ 2293620 h 3931920"/>
              <a:gd name="connsiteX7" fmla="*/ 1463040 w 1463040"/>
              <a:gd name="connsiteY7" fmla="*/ 3276600 h 3931920"/>
              <a:gd name="connsiteX8" fmla="*/ 1463040 w 1463040"/>
              <a:gd name="connsiteY8" fmla="*/ 3931920 h 3931920"/>
              <a:gd name="connsiteX9" fmla="*/ 609600 w 1463040"/>
              <a:gd name="connsiteY9" fmla="*/ 3931920 h 3931920"/>
              <a:gd name="connsiteX10" fmla="*/ 426725 w 1463040"/>
              <a:gd name="connsiteY10" fmla="*/ 4423410 h 3931920"/>
              <a:gd name="connsiteX11" fmla="*/ 243840 w 1463040"/>
              <a:gd name="connsiteY11" fmla="*/ 3931920 h 3931920"/>
              <a:gd name="connsiteX12" fmla="*/ 0 w 1463040"/>
              <a:gd name="connsiteY12" fmla="*/ 3931920 h 3931920"/>
              <a:gd name="connsiteX13" fmla="*/ 0 w 1463040"/>
              <a:gd name="connsiteY13" fmla="*/ 3276600 h 3931920"/>
              <a:gd name="connsiteX14" fmla="*/ 0 w 1463040"/>
              <a:gd name="connsiteY14" fmla="*/ 2293620 h 3931920"/>
              <a:gd name="connsiteX15" fmla="*/ 0 w 1463040"/>
              <a:gd name="connsiteY15" fmla="*/ 2293620 h 3931920"/>
              <a:gd name="connsiteX16" fmla="*/ 0 w 1463040"/>
              <a:gd name="connsiteY16" fmla="*/ 0 h 3931920"/>
              <a:gd name="connsiteX0" fmla="*/ 0 w 1463040"/>
              <a:gd name="connsiteY0" fmla="*/ 0 h 4423410"/>
              <a:gd name="connsiteX1" fmla="*/ 243840 w 1463040"/>
              <a:gd name="connsiteY1" fmla="*/ 0 h 4423410"/>
              <a:gd name="connsiteX2" fmla="*/ 243840 w 1463040"/>
              <a:gd name="connsiteY2" fmla="*/ 0 h 4423410"/>
              <a:gd name="connsiteX3" fmla="*/ 609600 w 1463040"/>
              <a:gd name="connsiteY3" fmla="*/ 0 h 4423410"/>
              <a:gd name="connsiteX4" fmla="*/ 1463040 w 1463040"/>
              <a:gd name="connsiteY4" fmla="*/ 0 h 4423410"/>
              <a:gd name="connsiteX5" fmla="*/ 1463040 w 1463040"/>
              <a:gd name="connsiteY5" fmla="*/ 2293620 h 4423410"/>
              <a:gd name="connsiteX6" fmla="*/ 1463040 w 1463040"/>
              <a:gd name="connsiteY6" fmla="*/ 2293620 h 4423410"/>
              <a:gd name="connsiteX7" fmla="*/ 1463040 w 1463040"/>
              <a:gd name="connsiteY7" fmla="*/ 3276600 h 4423410"/>
              <a:gd name="connsiteX8" fmla="*/ 1463040 w 1463040"/>
              <a:gd name="connsiteY8" fmla="*/ 3931920 h 4423410"/>
              <a:gd name="connsiteX9" fmla="*/ 1047750 w 1463040"/>
              <a:gd name="connsiteY9" fmla="*/ 3950970 h 4423410"/>
              <a:gd name="connsiteX10" fmla="*/ 426725 w 1463040"/>
              <a:gd name="connsiteY10" fmla="*/ 4423410 h 4423410"/>
              <a:gd name="connsiteX11" fmla="*/ 243840 w 1463040"/>
              <a:gd name="connsiteY11" fmla="*/ 3931920 h 4423410"/>
              <a:gd name="connsiteX12" fmla="*/ 0 w 1463040"/>
              <a:gd name="connsiteY12" fmla="*/ 3931920 h 4423410"/>
              <a:gd name="connsiteX13" fmla="*/ 0 w 1463040"/>
              <a:gd name="connsiteY13" fmla="*/ 3276600 h 4423410"/>
              <a:gd name="connsiteX14" fmla="*/ 0 w 1463040"/>
              <a:gd name="connsiteY14" fmla="*/ 2293620 h 4423410"/>
              <a:gd name="connsiteX15" fmla="*/ 0 w 1463040"/>
              <a:gd name="connsiteY15" fmla="*/ 2293620 h 4423410"/>
              <a:gd name="connsiteX16" fmla="*/ 0 w 1463040"/>
              <a:gd name="connsiteY16" fmla="*/ 0 h 4423410"/>
              <a:gd name="connsiteX0" fmla="*/ 0 w 1463040"/>
              <a:gd name="connsiteY0" fmla="*/ 0 h 4194810"/>
              <a:gd name="connsiteX1" fmla="*/ 243840 w 1463040"/>
              <a:gd name="connsiteY1" fmla="*/ 0 h 4194810"/>
              <a:gd name="connsiteX2" fmla="*/ 243840 w 1463040"/>
              <a:gd name="connsiteY2" fmla="*/ 0 h 4194810"/>
              <a:gd name="connsiteX3" fmla="*/ 609600 w 1463040"/>
              <a:gd name="connsiteY3" fmla="*/ 0 h 4194810"/>
              <a:gd name="connsiteX4" fmla="*/ 1463040 w 1463040"/>
              <a:gd name="connsiteY4" fmla="*/ 0 h 4194810"/>
              <a:gd name="connsiteX5" fmla="*/ 1463040 w 1463040"/>
              <a:gd name="connsiteY5" fmla="*/ 2293620 h 4194810"/>
              <a:gd name="connsiteX6" fmla="*/ 1463040 w 1463040"/>
              <a:gd name="connsiteY6" fmla="*/ 2293620 h 4194810"/>
              <a:gd name="connsiteX7" fmla="*/ 1463040 w 1463040"/>
              <a:gd name="connsiteY7" fmla="*/ 3276600 h 4194810"/>
              <a:gd name="connsiteX8" fmla="*/ 1463040 w 1463040"/>
              <a:gd name="connsiteY8" fmla="*/ 3931920 h 4194810"/>
              <a:gd name="connsiteX9" fmla="*/ 1047750 w 1463040"/>
              <a:gd name="connsiteY9" fmla="*/ 3950970 h 4194810"/>
              <a:gd name="connsiteX10" fmla="*/ 883925 w 1463040"/>
              <a:gd name="connsiteY10" fmla="*/ 4194810 h 4194810"/>
              <a:gd name="connsiteX11" fmla="*/ 243840 w 1463040"/>
              <a:gd name="connsiteY11" fmla="*/ 3931920 h 4194810"/>
              <a:gd name="connsiteX12" fmla="*/ 0 w 1463040"/>
              <a:gd name="connsiteY12" fmla="*/ 3931920 h 4194810"/>
              <a:gd name="connsiteX13" fmla="*/ 0 w 1463040"/>
              <a:gd name="connsiteY13" fmla="*/ 3276600 h 4194810"/>
              <a:gd name="connsiteX14" fmla="*/ 0 w 1463040"/>
              <a:gd name="connsiteY14" fmla="*/ 2293620 h 4194810"/>
              <a:gd name="connsiteX15" fmla="*/ 0 w 1463040"/>
              <a:gd name="connsiteY15" fmla="*/ 2293620 h 4194810"/>
              <a:gd name="connsiteX16" fmla="*/ 0 w 1463040"/>
              <a:gd name="connsiteY16" fmla="*/ 0 h 4194810"/>
              <a:gd name="connsiteX0" fmla="*/ 0 w 1463040"/>
              <a:gd name="connsiteY0" fmla="*/ 0 h 4194810"/>
              <a:gd name="connsiteX1" fmla="*/ 243840 w 1463040"/>
              <a:gd name="connsiteY1" fmla="*/ 0 h 4194810"/>
              <a:gd name="connsiteX2" fmla="*/ 243840 w 1463040"/>
              <a:gd name="connsiteY2" fmla="*/ 0 h 4194810"/>
              <a:gd name="connsiteX3" fmla="*/ 609600 w 1463040"/>
              <a:gd name="connsiteY3" fmla="*/ 0 h 4194810"/>
              <a:gd name="connsiteX4" fmla="*/ 1463040 w 1463040"/>
              <a:gd name="connsiteY4" fmla="*/ 0 h 4194810"/>
              <a:gd name="connsiteX5" fmla="*/ 1463040 w 1463040"/>
              <a:gd name="connsiteY5" fmla="*/ 2293620 h 4194810"/>
              <a:gd name="connsiteX6" fmla="*/ 1463040 w 1463040"/>
              <a:gd name="connsiteY6" fmla="*/ 2293620 h 4194810"/>
              <a:gd name="connsiteX7" fmla="*/ 1463040 w 1463040"/>
              <a:gd name="connsiteY7" fmla="*/ 3276600 h 4194810"/>
              <a:gd name="connsiteX8" fmla="*/ 1463040 w 1463040"/>
              <a:gd name="connsiteY8" fmla="*/ 3931920 h 4194810"/>
              <a:gd name="connsiteX9" fmla="*/ 1047750 w 1463040"/>
              <a:gd name="connsiteY9" fmla="*/ 3950970 h 4194810"/>
              <a:gd name="connsiteX10" fmla="*/ 883925 w 1463040"/>
              <a:gd name="connsiteY10" fmla="*/ 4194810 h 4194810"/>
              <a:gd name="connsiteX11" fmla="*/ 758190 w 1463040"/>
              <a:gd name="connsiteY11" fmla="*/ 3950970 h 4194810"/>
              <a:gd name="connsiteX12" fmla="*/ 0 w 1463040"/>
              <a:gd name="connsiteY12" fmla="*/ 3931920 h 4194810"/>
              <a:gd name="connsiteX13" fmla="*/ 0 w 1463040"/>
              <a:gd name="connsiteY13" fmla="*/ 3276600 h 4194810"/>
              <a:gd name="connsiteX14" fmla="*/ 0 w 1463040"/>
              <a:gd name="connsiteY14" fmla="*/ 2293620 h 4194810"/>
              <a:gd name="connsiteX15" fmla="*/ 0 w 1463040"/>
              <a:gd name="connsiteY15" fmla="*/ 2293620 h 4194810"/>
              <a:gd name="connsiteX16" fmla="*/ 0 w 1463040"/>
              <a:gd name="connsiteY16" fmla="*/ 0 h 4194810"/>
              <a:gd name="connsiteX0" fmla="*/ 0 w 1463040"/>
              <a:gd name="connsiteY0" fmla="*/ 0 h 4175760"/>
              <a:gd name="connsiteX1" fmla="*/ 243840 w 1463040"/>
              <a:gd name="connsiteY1" fmla="*/ 0 h 4175760"/>
              <a:gd name="connsiteX2" fmla="*/ 243840 w 1463040"/>
              <a:gd name="connsiteY2" fmla="*/ 0 h 4175760"/>
              <a:gd name="connsiteX3" fmla="*/ 609600 w 1463040"/>
              <a:gd name="connsiteY3" fmla="*/ 0 h 4175760"/>
              <a:gd name="connsiteX4" fmla="*/ 1463040 w 1463040"/>
              <a:gd name="connsiteY4" fmla="*/ 0 h 4175760"/>
              <a:gd name="connsiteX5" fmla="*/ 1463040 w 1463040"/>
              <a:gd name="connsiteY5" fmla="*/ 2293620 h 4175760"/>
              <a:gd name="connsiteX6" fmla="*/ 1463040 w 1463040"/>
              <a:gd name="connsiteY6" fmla="*/ 2293620 h 4175760"/>
              <a:gd name="connsiteX7" fmla="*/ 1463040 w 1463040"/>
              <a:gd name="connsiteY7" fmla="*/ 3276600 h 4175760"/>
              <a:gd name="connsiteX8" fmla="*/ 1463040 w 1463040"/>
              <a:gd name="connsiteY8" fmla="*/ 3931920 h 4175760"/>
              <a:gd name="connsiteX9" fmla="*/ 1047750 w 1463040"/>
              <a:gd name="connsiteY9" fmla="*/ 3950970 h 4175760"/>
              <a:gd name="connsiteX10" fmla="*/ 902975 w 1463040"/>
              <a:gd name="connsiteY10" fmla="*/ 4175760 h 4175760"/>
              <a:gd name="connsiteX11" fmla="*/ 758190 w 1463040"/>
              <a:gd name="connsiteY11" fmla="*/ 3950970 h 4175760"/>
              <a:gd name="connsiteX12" fmla="*/ 0 w 1463040"/>
              <a:gd name="connsiteY12" fmla="*/ 3931920 h 4175760"/>
              <a:gd name="connsiteX13" fmla="*/ 0 w 1463040"/>
              <a:gd name="connsiteY13" fmla="*/ 3276600 h 4175760"/>
              <a:gd name="connsiteX14" fmla="*/ 0 w 1463040"/>
              <a:gd name="connsiteY14" fmla="*/ 2293620 h 4175760"/>
              <a:gd name="connsiteX15" fmla="*/ 0 w 1463040"/>
              <a:gd name="connsiteY15" fmla="*/ 2293620 h 4175760"/>
              <a:gd name="connsiteX16" fmla="*/ 0 w 1463040"/>
              <a:gd name="connsiteY16" fmla="*/ 0 h 417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3040" h="4175760">
                <a:moveTo>
                  <a:pt x="0" y="0"/>
                </a:moveTo>
                <a:lnTo>
                  <a:pt x="243840" y="0"/>
                </a:lnTo>
                <a:lnTo>
                  <a:pt x="243840" y="0"/>
                </a:lnTo>
                <a:lnTo>
                  <a:pt x="609600" y="0"/>
                </a:lnTo>
                <a:lnTo>
                  <a:pt x="1463040" y="0"/>
                </a:lnTo>
                <a:lnTo>
                  <a:pt x="1463040" y="2293620"/>
                </a:lnTo>
                <a:lnTo>
                  <a:pt x="1463040" y="2293620"/>
                </a:lnTo>
                <a:lnTo>
                  <a:pt x="1463040" y="3276600"/>
                </a:lnTo>
                <a:lnTo>
                  <a:pt x="1463040" y="3931920"/>
                </a:lnTo>
                <a:lnTo>
                  <a:pt x="1047750" y="3950970"/>
                </a:lnTo>
                <a:lnTo>
                  <a:pt x="902975" y="4175760"/>
                </a:lnTo>
                <a:lnTo>
                  <a:pt x="758190" y="3950970"/>
                </a:lnTo>
                <a:lnTo>
                  <a:pt x="0" y="3931920"/>
                </a:lnTo>
                <a:lnTo>
                  <a:pt x="0" y="3276600"/>
                </a:lnTo>
                <a:lnTo>
                  <a:pt x="0" y="2293620"/>
                </a:lnTo>
                <a:lnTo>
                  <a:pt x="0" y="2293620"/>
                </a:lnTo>
                <a:lnTo>
                  <a:pt x="0" y="0"/>
                </a:lnTo>
                <a:close/>
              </a:path>
            </a:pathLst>
          </a:custGeom>
          <a:solidFill>
            <a:schemeClr val="accent3">
              <a:lumMod val="20000"/>
              <a:lumOff val="80000"/>
            </a:schemeClr>
          </a:solidFill>
          <a:ln w="285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680642" y="7144989"/>
            <a:ext cx="3949550" cy="2677656"/>
          </a:xfrm>
          <a:prstGeom prst="rect">
            <a:avLst/>
          </a:prstGeom>
        </p:spPr>
        <p:txBody>
          <a:bodyPr wrap="square">
            <a:spAutoFit/>
          </a:bodyPr>
          <a:lstStyle/>
          <a:p>
            <a:pPr lvl="8" indent="0" algn="just">
              <a:buSzPct val="75000"/>
              <a:defRPr sz="1800"/>
            </a:pPr>
            <a:endParaRPr lang="en-US" sz="2400" dirty="0">
              <a:latin typeface="Calibri" pitchFamily="34" charset="0"/>
            </a:endParaRPr>
          </a:p>
          <a:p>
            <a:pPr lvl="8" indent="0" algn="just">
              <a:buSzPct val="75000"/>
              <a:defRPr sz="1800"/>
            </a:pPr>
            <a:r>
              <a:rPr lang="en-US" sz="2400" dirty="0">
                <a:latin typeface="Calibri" pitchFamily="34" charset="0"/>
              </a:rPr>
              <a:t>Removal </a:t>
            </a:r>
            <a:r>
              <a:rPr lang="en-US" sz="2400" dirty="0" smtClean="0">
                <a:latin typeface="Calibri" pitchFamily="34" charset="0"/>
              </a:rPr>
              <a:t>of the </a:t>
            </a:r>
            <a:r>
              <a:rPr lang="en-US" sz="2400" dirty="0">
                <a:latin typeface="Calibri" pitchFamily="34" charset="0"/>
              </a:rPr>
              <a:t>small objects from the </a:t>
            </a:r>
            <a:r>
              <a:rPr lang="en-US" sz="2400" dirty="0" smtClean="0">
                <a:latin typeface="Calibri" pitchFamily="34" charset="0"/>
              </a:rPr>
              <a:t>image</a:t>
            </a:r>
            <a:endParaRPr lang="en-US" sz="2400" dirty="0">
              <a:latin typeface="Calibri" pitchFamily="34" charset="0"/>
            </a:endParaRPr>
          </a:p>
          <a:p>
            <a:pPr lvl="8" indent="0" algn="l">
              <a:lnSpc>
                <a:spcPct val="150000"/>
              </a:lnSpc>
              <a:buSzPct val="75000"/>
              <a:defRPr sz="1800"/>
            </a:pPr>
            <a:r>
              <a:rPr lang="en-US" sz="2400" i="1" dirty="0" smtClean="0">
                <a:latin typeface="Calibri" panose="020F0502020204030204" pitchFamily="34" charset="0"/>
                <a:cs typeface="Calibri" panose="020F0502020204030204" pitchFamily="34" charset="0"/>
              </a:rPr>
              <a:t>mask= </a:t>
            </a:r>
            <a:r>
              <a:rPr lang="en-US" sz="2400" i="1" dirty="0" err="1" smtClean="0">
                <a:latin typeface="Calibri" panose="020F0502020204030204" pitchFamily="34" charset="0"/>
                <a:cs typeface="Calibri" panose="020F0502020204030204" pitchFamily="34" charset="0"/>
              </a:rPr>
              <a:t>bwareaopen</a:t>
            </a:r>
            <a:r>
              <a:rPr lang="en-US" sz="2400" i="1" dirty="0" smtClean="0">
                <a:latin typeface="Calibri" panose="020F0502020204030204" pitchFamily="34" charset="0"/>
                <a:cs typeface="Calibri" panose="020F0502020204030204" pitchFamily="34" charset="0"/>
              </a:rPr>
              <a:t>(I,50); Image </a:t>
            </a:r>
            <a:r>
              <a:rPr lang="en-US" sz="2400" i="1" dirty="0">
                <a:latin typeface="Calibri" panose="020F0502020204030204" pitchFamily="34" charset="0"/>
                <a:cs typeface="Calibri" panose="020F0502020204030204" pitchFamily="34" charset="0"/>
              </a:rPr>
              <a:t>= </a:t>
            </a:r>
            <a:r>
              <a:rPr lang="en-US" sz="2400" i="1" dirty="0" err="1">
                <a:latin typeface="Calibri" panose="020F0502020204030204" pitchFamily="34" charset="0"/>
                <a:cs typeface="Calibri" panose="020F0502020204030204" pitchFamily="34" charset="0"/>
              </a:rPr>
              <a:t>imclearborder</a:t>
            </a:r>
            <a:r>
              <a:rPr lang="en-US" sz="2400" i="1" dirty="0">
                <a:latin typeface="Calibri" panose="020F0502020204030204" pitchFamily="34" charset="0"/>
                <a:cs typeface="Calibri" panose="020F0502020204030204" pitchFamily="34" charset="0"/>
              </a:rPr>
              <a:t>(mask);</a:t>
            </a:r>
          </a:p>
          <a:p>
            <a:pPr marL="444500" lvl="8" indent="-444500" algn="just">
              <a:buSzPct val="75000"/>
              <a:buFont typeface="Arial" panose="020B0604020202020204" pitchFamily="34" charset="0"/>
              <a:buChar char="•"/>
              <a:defRPr sz="1800"/>
            </a:pPr>
            <a:endParaRPr lang="en-US" sz="2400" i="1" dirty="0">
              <a:latin typeface="Calibri" pitchFamily="34" charset="0"/>
            </a:endParaRPr>
          </a:p>
        </p:txBody>
      </p:sp>
      <p:sp>
        <p:nvSpPr>
          <p:cNvPr id="27" name="Rectangular Callout 29"/>
          <p:cNvSpPr/>
          <p:nvPr/>
        </p:nvSpPr>
        <p:spPr>
          <a:xfrm rot="16200000">
            <a:off x="226940" y="2749132"/>
            <a:ext cx="5057795" cy="4151367"/>
          </a:xfrm>
          <a:custGeom>
            <a:avLst/>
            <a:gdLst>
              <a:gd name="connsiteX0" fmla="*/ 0 w 3047319"/>
              <a:gd name="connsiteY0" fmla="*/ 0 h 4114800"/>
              <a:gd name="connsiteX1" fmla="*/ 507887 w 3047319"/>
              <a:gd name="connsiteY1" fmla="*/ 0 h 4114800"/>
              <a:gd name="connsiteX2" fmla="*/ 507887 w 3047319"/>
              <a:gd name="connsiteY2" fmla="*/ 0 h 4114800"/>
              <a:gd name="connsiteX3" fmla="*/ 1269716 w 3047319"/>
              <a:gd name="connsiteY3" fmla="*/ 0 h 4114800"/>
              <a:gd name="connsiteX4" fmla="*/ 3047319 w 3047319"/>
              <a:gd name="connsiteY4" fmla="*/ 0 h 4114800"/>
              <a:gd name="connsiteX5" fmla="*/ 3047319 w 3047319"/>
              <a:gd name="connsiteY5" fmla="*/ 2400300 h 4114800"/>
              <a:gd name="connsiteX6" fmla="*/ 3047319 w 3047319"/>
              <a:gd name="connsiteY6" fmla="*/ 2400300 h 4114800"/>
              <a:gd name="connsiteX7" fmla="*/ 3047319 w 3047319"/>
              <a:gd name="connsiteY7" fmla="*/ 3429000 h 4114800"/>
              <a:gd name="connsiteX8" fmla="*/ 3047319 w 3047319"/>
              <a:gd name="connsiteY8" fmla="*/ 4114800 h 4114800"/>
              <a:gd name="connsiteX9" fmla="*/ 1269716 w 3047319"/>
              <a:gd name="connsiteY9" fmla="*/ 4114800 h 4114800"/>
              <a:gd name="connsiteX10" fmla="*/ 888812 w 3047319"/>
              <a:gd name="connsiteY10" fmla="*/ 4629150 h 4114800"/>
              <a:gd name="connsiteX11" fmla="*/ 507887 w 3047319"/>
              <a:gd name="connsiteY11" fmla="*/ 4114800 h 4114800"/>
              <a:gd name="connsiteX12" fmla="*/ 0 w 3047319"/>
              <a:gd name="connsiteY12" fmla="*/ 4114800 h 4114800"/>
              <a:gd name="connsiteX13" fmla="*/ 0 w 3047319"/>
              <a:gd name="connsiteY13" fmla="*/ 3429000 h 4114800"/>
              <a:gd name="connsiteX14" fmla="*/ 0 w 3047319"/>
              <a:gd name="connsiteY14" fmla="*/ 2400300 h 4114800"/>
              <a:gd name="connsiteX15" fmla="*/ 0 w 3047319"/>
              <a:gd name="connsiteY15" fmla="*/ 2400300 h 4114800"/>
              <a:gd name="connsiteX16" fmla="*/ 0 w 3047319"/>
              <a:gd name="connsiteY16" fmla="*/ 0 h 4114800"/>
              <a:gd name="connsiteX0" fmla="*/ 0 w 3047319"/>
              <a:gd name="connsiteY0" fmla="*/ 0 h 4629150"/>
              <a:gd name="connsiteX1" fmla="*/ 507887 w 3047319"/>
              <a:gd name="connsiteY1" fmla="*/ 0 h 4629150"/>
              <a:gd name="connsiteX2" fmla="*/ 507887 w 3047319"/>
              <a:gd name="connsiteY2" fmla="*/ 0 h 4629150"/>
              <a:gd name="connsiteX3" fmla="*/ 1269716 w 3047319"/>
              <a:gd name="connsiteY3" fmla="*/ 0 h 4629150"/>
              <a:gd name="connsiteX4" fmla="*/ 3047319 w 3047319"/>
              <a:gd name="connsiteY4" fmla="*/ 0 h 4629150"/>
              <a:gd name="connsiteX5" fmla="*/ 3047319 w 3047319"/>
              <a:gd name="connsiteY5" fmla="*/ 2400300 h 4629150"/>
              <a:gd name="connsiteX6" fmla="*/ 3047319 w 3047319"/>
              <a:gd name="connsiteY6" fmla="*/ 2400300 h 4629150"/>
              <a:gd name="connsiteX7" fmla="*/ 3047319 w 3047319"/>
              <a:gd name="connsiteY7" fmla="*/ 3429000 h 4629150"/>
              <a:gd name="connsiteX8" fmla="*/ 3047319 w 3047319"/>
              <a:gd name="connsiteY8" fmla="*/ 4114800 h 4629150"/>
              <a:gd name="connsiteX9" fmla="*/ 2576002 w 3047319"/>
              <a:gd name="connsiteY9" fmla="*/ 4152125 h 4629150"/>
              <a:gd name="connsiteX10" fmla="*/ 888812 w 3047319"/>
              <a:gd name="connsiteY10" fmla="*/ 4629150 h 4629150"/>
              <a:gd name="connsiteX11" fmla="*/ 507887 w 3047319"/>
              <a:gd name="connsiteY11" fmla="*/ 4114800 h 4629150"/>
              <a:gd name="connsiteX12" fmla="*/ 0 w 3047319"/>
              <a:gd name="connsiteY12" fmla="*/ 4114800 h 4629150"/>
              <a:gd name="connsiteX13" fmla="*/ 0 w 3047319"/>
              <a:gd name="connsiteY13" fmla="*/ 3429000 h 4629150"/>
              <a:gd name="connsiteX14" fmla="*/ 0 w 3047319"/>
              <a:gd name="connsiteY14" fmla="*/ 2400300 h 4629150"/>
              <a:gd name="connsiteX15" fmla="*/ 0 w 3047319"/>
              <a:gd name="connsiteY15" fmla="*/ 2400300 h 4629150"/>
              <a:gd name="connsiteX16" fmla="*/ 0 w 3047319"/>
              <a:gd name="connsiteY16" fmla="*/ 0 h 4629150"/>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507887 w 3047319"/>
              <a:gd name="connsiteY11" fmla="*/ 4114800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299365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8944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077482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1480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73442"/>
              <a:gd name="connsiteX1" fmla="*/ 507887 w 3047319"/>
              <a:gd name="connsiteY1" fmla="*/ 0 h 4273442"/>
              <a:gd name="connsiteX2" fmla="*/ 507887 w 3047319"/>
              <a:gd name="connsiteY2" fmla="*/ 0 h 4273442"/>
              <a:gd name="connsiteX3" fmla="*/ 1269716 w 3047319"/>
              <a:gd name="connsiteY3" fmla="*/ 0 h 4273442"/>
              <a:gd name="connsiteX4" fmla="*/ 3047319 w 3047319"/>
              <a:gd name="connsiteY4" fmla="*/ 0 h 4273442"/>
              <a:gd name="connsiteX5" fmla="*/ 3047319 w 3047319"/>
              <a:gd name="connsiteY5" fmla="*/ 2400300 h 4273442"/>
              <a:gd name="connsiteX6" fmla="*/ 3047319 w 3047319"/>
              <a:gd name="connsiteY6" fmla="*/ 2400300 h 4273442"/>
              <a:gd name="connsiteX7" fmla="*/ 3047319 w 3047319"/>
              <a:gd name="connsiteY7" fmla="*/ 3429000 h 4273442"/>
              <a:gd name="connsiteX8" fmla="*/ 3047319 w 3047319"/>
              <a:gd name="connsiteY8" fmla="*/ 4114800 h 4273442"/>
              <a:gd name="connsiteX9" fmla="*/ 2650647 w 3047319"/>
              <a:gd name="connsiteY9" fmla="*/ 4114807 h 4273442"/>
              <a:gd name="connsiteX10" fmla="*/ 2456173 w 3047319"/>
              <a:gd name="connsiteY10" fmla="*/ 4273442 h 4273442"/>
              <a:gd name="connsiteX11" fmla="*/ 2299365 w 3047319"/>
              <a:gd name="connsiteY11" fmla="*/ 4133461 h 4273442"/>
              <a:gd name="connsiteX12" fmla="*/ 0 w 3047319"/>
              <a:gd name="connsiteY12" fmla="*/ 4114800 h 4273442"/>
              <a:gd name="connsiteX13" fmla="*/ 0 w 3047319"/>
              <a:gd name="connsiteY13" fmla="*/ 3429000 h 4273442"/>
              <a:gd name="connsiteX14" fmla="*/ 0 w 3047319"/>
              <a:gd name="connsiteY14" fmla="*/ 2400300 h 4273442"/>
              <a:gd name="connsiteX15" fmla="*/ 0 w 3047319"/>
              <a:gd name="connsiteY15" fmla="*/ 2400300 h 4273442"/>
              <a:gd name="connsiteX16" fmla="*/ 0 w 3047319"/>
              <a:gd name="connsiteY16" fmla="*/ 0 h 42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7319" h="4273442">
                <a:moveTo>
                  <a:pt x="0" y="0"/>
                </a:moveTo>
                <a:lnTo>
                  <a:pt x="507887" y="0"/>
                </a:lnTo>
                <a:lnTo>
                  <a:pt x="507887" y="0"/>
                </a:lnTo>
                <a:lnTo>
                  <a:pt x="1269716" y="0"/>
                </a:lnTo>
                <a:lnTo>
                  <a:pt x="3047319" y="0"/>
                </a:lnTo>
                <a:lnTo>
                  <a:pt x="3047319" y="2400300"/>
                </a:lnTo>
                <a:lnTo>
                  <a:pt x="3047319" y="2400300"/>
                </a:lnTo>
                <a:lnTo>
                  <a:pt x="3047319" y="3429000"/>
                </a:lnTo>
                <a:lnTo>
                  <a:pt x="3047319" y="4114800"/>
                </a:lnTo>
                <a:lnTo>
                  <a:pt x="2650647" y="4114807"/>
                </a:lnTo>
                <a:lnTo>
                  <a:pt x="2456173" y="4273442"/>
                </a:lnTo>
                <a:lnTo>
                  <a:pt x="2299365" y="4133461"/>
                </a:lnTo>
                <a:lnTo>
                  <a:pt x="0" y="4114800"/>
                </a:lnTo>
                <a:lnTo>
                  <a:pt x="0" y="3429000"/>
                </a:lnTo>
                <a:lnTo>
                  <a:pt x="0" y="2400300"/>
                </a:lnTo>
                <a:lnTo>
                  <a:pt x="0" y="2400300"/>
                </a:lnTo>
                <a:lnTo>
                  <a:pt x="0" y="0"/>
                </a:lnTo>
                <a:close/>
              </a:path>
            </a:pathLst>
          </a:custGeom>
          <a:solidFill>
            <a:srgbClr val="B7DEFE"/>
          </a:solidFill>
          <a:ln w="28575">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vert" wrap="square" lIns="50800" tIns="50800" rIns="50800" bIns="50800" numCol="1" spcCol="38100" rtlCol="0" anchor="ctr">
            <a:spAutoFit/>
          </a:bodyPr>
          <a:lstStyle/>
          <a:p>
            <a:pPr algn="l"/>
            <a:r>
              <a:rPr lang="en-US" sz="1400" dirty="0" smtClean="0">
                <a:latin typeface="Calibri" panose="020F0502020204030204" pitchFamily="34" charset="0"/>
                <a:cs typeface="Calibri" panose="020F0502020204030204" pitchFamily="34" charset="0"/>
              </a:rPr>
              <a:t> </a:t>
            </a:r>
            <a:endParaRPr lang="en-US" sz="1400" dirty="0">
              <a:latin typeface="Calibri" panose="020F0502020204030204" pitchFamily="34" charset="0"/>
              <a:cs typeface="Calibri" panose="020F0502020204030204" pitchFamily="34" charset="0"/>
            </a:endParaRPr>
          </a:p>
          <a:p>
            <a:pPr algn="l"/>
            <a:r>
              <a:rPr lang="en-US" sz="1400" dirty="0">
                <a:latin typeface="Calibri" panose="020F0502020204030204" pitchFamily="34" charset="0"/>
                <a:cs typeface="Calibri" panose="020F0502020204030204" pitchFamily="34" charset="0"/>
              </a:rPr>
              <a:t>  % North, South, East and West differences</a:t>
            </a:r>
          </a:p>
          <a:p>
            <a:pPr algn="l"/>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deltaN</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diffl</a:t>
            </a:r>
            <a:r>
              <a:rPr lang="en-US" sz="1400" dirty="0">
                <a:latin typeface="Calibri" panose="020F0502020204030204" pitchFamily="34" charset="0"/>
                <a:cs typeface="Calibri" panose="020F0502020204030204" pitchFamily="34" charset="0"/>
              </a:rPr>
              <a:t>(1:rows,2:cols+1)   - diff;</a:t>
            </a:r>
          </a:p>
          <a:p>
            <a:pPr algn="l"/>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deltaS</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diffl</a:t>
            </a:r>
            <a:r>
              <a:rPr lang="en-US" sz="1400" dirty="0">
                <a:latin typeface="Calibri" panose="020F0502020204030204" pitchFamily="34" charset="0"/>
                <a:cs typeface="Calibri" panose="020F0502020204030204" pitchFamily="34" charset="0"/>
              </a:rPr>
              <a:t>(3:rows+2,2:cols+1) - diff;</a:t>
            </a:r>
          </a:p>
          <a:p>
            <a:pPr algn="l"/>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deltaE</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diffl</a:t>
            </a:r>
            <a:r>
              <a:rPr lang="en-US" sz="1400" dirty="0">
                <a:latin typeface="Calibri" panose="020F0502020204030204" pitchFamily="34" charset="0"/>
                <a:cs typeface="Calibri" panose="020F0502020204030204" pitchFamily="34" charset="0"/>
              </a:rPr>
              <a:t>(2:rows+1,3:cols+2) - diff;</a:t>
            </a:r>
          </a:p>
          <a:p>
            <a:pPr algn="l"/>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deltaW</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diffl</a:t>
            </a:r>
            <a:r>
              <a:rPr lang="en-US" sz="1400" dirty="0">
                <a:latin typeface="Calibri" panose="020F0502020204030204" pitchFamily="34" charset="0"/>
                <a:cs typeface="Calibri" panose="020F0502020204030204" pitchFamily="34" charset="0"/>
              </a:rPr>
              <a:t>(2:rows+1,1:cols)   - diff</a:t>
            </a:r>
            <a:r>
              <a:rPr lang="en-US" sz="1400" dirty="0" smtClean="0">
                <a:latin typeface="Calibri" panose="020F0502020204030204" pitchFamily="34" charset="0"/>
                <a:cs typeface="Calibri" panose="020F0502020204030204" pitchFamily="34" charset="0"/>
              </a:rPr>
              <a:t>;</a:t>
            </a:r>
          </a:p>
          <a:p>
            <a:pPr algn="l"/>
            <a:endParaRPr lang="en-US" sz="1400" dirty="0">
              <a:latin typeface="Calibri" panose="020F0502020204030204" pitchFamily="34" charset="0"/>
              <a:cs typeface="Calibri" panose="020F0502020204030204" pitchFamily="34" charset="0"/>
            </a:endParaRPr>
          </a:p>
          <a:p>
            <a:pPr algn="l"/>
            <a:r>
              <a:rPr lang="en-US" sz="1400" dirty="0">
                <a:latin typeface="Calibri" panose="020F0502020204030204" pitchFamily="34" charset="0"/>
                <a:cs typeface="Calibri" panose="020F0502020204030204" pitchFamily="34" charset="0"/>
              </a:rPr>
              <a:t>  </a:t>
            </a:r>
            <a:r>
              <a:rPr lang="en-US" sz="1400" dirty="0" smtClean="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 </a:t>
            </a:r>
            <a:r>
              <a:rPr lang="en-US" sz="1400" dirty="0" smtClean="0">
                <a:latin typeface="Calibri" panose="020F0502020204030204" pitchFamily="34" charset="0"/>
                <a:cs typeface="Calibri" panose="020F0502020204030204" pitchFamily="34" charset="0"/>
              </a:rPr>
              <a:t>Conduction</a:t>
            </a:r>
            <a:endParaRPr lang="en-US" sz="1400" dirty="0">
              <a:latin typeface="Calibri" panose="020F0502020204030204" pitchFamily="34" charset="0"/>
              <a:cs typeface="Calibri" panose="020F0502020204030204" pitchFamily="34" charset="0"/>
            </a:endParaRPr>
          </a:p>
          <a:p>
            <a:pPr algn="l"/>
            <a:r>
              <a:rPr lang="en-US" sz="1400" dirty="0">
                <a:latin typeface="Calibri" panose="020F0502020204030204" pitchFamily="34" charset="0"/>
                <a:cs typeface="Calibri" panose="020F0502020204030204" pitchFamily="34" charset="0"/>
              </a:rPr>
              <a:t>  if option == 1</a:t>
            </a:r>
          </a:p>
          <a:p>
            <a:pPr algn="l"/>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cN</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exp</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deltaN</a:t>
            </a:r>
            <a:r>
              <a:rPr lang="en-US" sz="1400" dirty="0">
                <a:latin typeface="Calibri" panose="020F0502020204030204" pitchFamily="34" charset="0"/>
                <a:cs typeface="Calibri" panose="020F0502020204030204" pitchFamily="34" charset="0"/>
              </a:rPr>
              <a:t>/kappa).^2);</a:t>
            </a:r>
          </a:p>
          <a:p>
            <a:pPr algn="l"/>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cS</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exp</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deltaS</a:t>
            </a:r>
            <a:r>
              <a:rPr lang="en-US" sz="1400" dirty="0">
                <a:latin typeface="Calibri" panose="020F0502020204030204" pitchFamily="34" charset="0"/>
                <a:cs typeface="Calibri" panose="020F0502020204030204" pitchFamily="34" charset="0"/>
              </a:rPr>
              <a:t>/kappa).^2);</a:t>
            </a:r>
          </a:p>
          <a:p>
            <a:pPr algn="l"/>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cE</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exp</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deltaE</a:t>
            </a:r>
            <a:r>
              <a:rPr lang="en-US" sz="1400" dirty="0">
                <a:latin typeface="Calibri" panose="020F0502020204030204" pitchFamily="34" charset="0"/>
                <a:cs typeface="Calibri" panose="020F0502020204030204" pitchFamily="34" charset="0"/>
              </a:rPr>
              <a:t>/kappa).^2);</a:t>
            </a:r>
          </a:p>
          <a:p>
            <a:pPr algn="l"/>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cW</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exp</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deltaW</a:t>
            </a:r>
            <a:r>
              <a:rPr lang="en-US" sz="1400" dirty="0">
                <a:latin typeface="Calibri" panose="020F0502020204030204" pitchFamily="34" charset="0"/>
                <a:cs typeface="Calibri" panose="020F0502020204030204" pitchFamily="34" charset="0"/>
              </a:rPr>
              <a:t>/kappa).^2);</a:t>
            </a:r>
          </a:p>
          <a:p>
            <a:pPr algn="l"/>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elseif</a:t>
            </a:r>
            <a:r>
              <a:rPr lang="en-US" sz="1400" dirty="0">
                <a:latin typeface="Calibri" panose="020F0502020204030204" pitchFamily="34" charset="0"/>
                <a:cs typeface="Calibri" panose="020F0502020204030204" pitchFamily="34" charset="0"/>
              </a:rPr>
              <a:t> option == 2</a:t>
            </a:r>
          </a:p>
          <a:p>
            <a:pPr algn="l"/>
            <a:r>
              <a:rPr lang="sv-SE" sz="1400" dirty="0">
                <a:latin typeface="Calibri" panose="020F0502020204030204" pitchFamily="34" charset="0"/>
                <a:cs typeface="Calibri" panose="020F0502020204030204" pitchFamily="34" charset="0"/>
              </a:rPr>
              <a:t>    cN = 1./(1 + (deltaN/kappa).^2);</a:t>
            </a:r>
          </a:p>
          <a:p>
            <a:pPr algn="l"/>
            <a:r>
              <a:rPr lang="sv-SE" sz="1400" dirty="0">
                <a:latin typeface="Calibri" panose="020F0502020204030204" pitchFamily="34" charset="0"/>
                <a:cs typeface="Calibri" panose="020F0502020204030204" pitchFamily="34" charset="0"/>
              </a:rPr>
              <a:t>    cS = 1./(1 + (deltaS/kappa).^2);</a:t>
            </a:r>
          </a:p>
          <a:p>
            <a:pPr algn="l"/>
            <a:r>
              <a:rPr lang="sv-SE" sz="1400" dirty="0">
                <a:latin typeface="Calibri" panose="020F0502020204030204" pitchFamily="34" charset="0"/>
                <a:cs typeface="Calibri" panose="020F0502020204030204" pitchFamily="34" charset="0"/>
              </a:rPr>
              <a:t>    cE = 1./(1 + (deltaE/kappa).^2);</a:t>
            </a:r>
          </a:p>
          <a:p>
            <a:pPr algn="l"/>
            <a:r>
              <a:rPr lang="sv-SE" sz="1400" dirty="0">
                <a:latin typeface="Calibri" panose="020F0502020204030204" pitchFamily="34" charset="0"/>
                <a:cs typeface="Calibri" panose="020F0502020204030204" pitchFamily="34" charset="0"/>
              </a:rPr>
              <a:t>    cW = 1./(1 + (deltaW/kappa).^2);</a:t>
            </a:r>
          </a:p>
          <a:p>
            <a:pPr algn="l"/>
            <a:r>
              <a:rPr lang="en-US" sz="1400" dirty="0">
                <a:latin typeface="Calibri" panose="020F0502020204030204" pitchFamily="34" charset="0"/>
                <a:cs typeface="Calibri" panose="020F0502020204030204" pitchFamily="34" charset="0"/>
              </a:rPr>
              <a:t>  end</a:t>
            </a:r>
          </a:p>
          <a:p>
            <a:pPr algn="l"/>
            <a:r>
              <a:rPr lang="en-US" sz="1400" dirty="0">
                <a:latin typeface="Calibri" panose="020F0502020204030204" pitchFamily="34" charset="0"/>
                <a:cs typeface="Calibri" panose="020F0502020204030204" pitchFamily="34" charset="0"/>
              </a:rPr>
              <a:t> </a:t>
            </a:r>
          </a:p>
          <a:p>
            <a:pPr algn="l"/>
            <a:r>
              <a:rPr lang="en-US" sz="1400" dirty="0">
                <a:latin typeface="Calibri" panose="020F0502020204030204" pitchFamily="34" charset="0"/>
                <a:cs typeface="Calibri" panose="020F0502020204030204" pitchFamily="34" charset="0"/>
              </a:rPr>
              <a:t>  diff = diff + lambda*(</a:t>
            </a:r>
            <a:r>
              <a:rPr lang="en-US" sz="1400" dirty="0" err="1">
                <a:latin typeface="Calibri" panose="020F0502020204030204" pitchFamily="34" charset="0"/>
                <a:cs typeface="Calibri" panose="020F0502020204030204" pitchFamily="34" charset="0"/>
              </a:rPr>
              <a:t>cN</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deltaN</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cS.</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deltaS</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cE</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deltaE</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cW.</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deltaW</a:t>
            </a:r>
            <a:r>
              <a:rPr lang="en-US" sz="1400" dirty="0" smtClean="0">
                <a:latin typeface="Calibri" panose="020F0502020204030204" pitchFamily="34" charset="0"/>
                <a:cs typeface="Calibri" panose="020F0502020204030204" pitchFamily="34" charset="0"/>
              </a:rPr>
              <a:t>); </a:t>
            </a:r>
            <a:endParaRPr lang="en-US" sz="1400" dirty="0">
              <a:latin typeface="Calibri" panose="020F0502020204030204" pitchFamily="34" charset="0"/>
              <a:cs typeface="Calibri" panose="020F0502020204030204" pitchFamily="34" charset="0"/>
            </a:endParaRPr>
          </a:p>
          <a:p>
            <a:pPr algn="l"/>
            <a:r>
              <a:rPr lang="en-US" sz="1400" dirty="0" smtClean="0">
                <a:latin typeface="Calibri" panose="020F0502020204030204" pitchFamily="34" charset="0"/>
                <a:cs typeface="Calibri" panose="020F0502020204030204" pitchFamily="34" charset="0"/>
              </a:rPr>
              <a:t>end</a:t>
            </a:r>
            <a:endParaRPr lang="en-US" sz="1400" dirty="0">
              <a:latin typeface="Calibri" panose="020F0502020204030204" pitchFamily="34" charset="0"/>
              <a:cs typeface="Calibri" panose="020F0502020204030204" pitchFamily="34" charset="0"/>
            </a:endParaRPr>
          </a:p>
        </p:txBody>
      </p:sp>
      <p:pic>
        <p:nvPicPr>
          <p:cNvPr id="10" name="Picture 9"/>
          <p:cNvPicPr>
            <a:picLocks noChangeAspect="1"/>
          </p:cNvPicPr>
          <p:nvPr/>
        </p:nvPicPr>
        <p:blipFill rotWithShape="1">
          <a:blip r:embed="rId4"/>
          <a:srcRect l="6833" t="40156" r="67156" b="17516"/>
          <a:stretch/>
        </p:blipFill>
        <p:spPr>
          <a:xfrm>
            <a:off x="8094680" y="2224899"/>
            <a:ext cx="2198814" cy="2011680"/>
          </a:xfrm>
          <a:prstGeom prst="rect">
            <a:avLst/>
          </a:prstGeom>
        </p:spPr>
      </p:pic>
      <p:pic>
        <p:nvPicPr>
          <p:cNvPr id="12" name="Picture 11"/>
          <p:cNvPicPr>
            <a:picLocks noChangeAspect="1"/>
          </p:cNvPicPr>
          <p:nvPr/>
        </p:nvPicPr>
        <p:blipFill rotWithShape="1">
          <a:blip r:embed="rId5"/>
          <a:srcRect l="7386" t="40157" r="67156" b="17515"/>
          <a:stretch/>
        </p:blipFill>
        <p:spPr>
          <a:xfrm>
            <a:off x="10672651" y="2234982"/>
            <a:ext cx="2152030" cy="2011680"/>
          </a:xfrm>
          <a:prstGeom prst="rect">
            <a:avLst/>
          </a:prstGeom>
        </p:spPr>
      </p:pic>
      <p:pic>
        <p:nvPicPr>
          <p:cNvPr id="13" name="Picture 12"/>
          <p:cNvPicPr>
            <a:picLocks noChangeAspect="1"/>
          </p:cNvPicPr>
          <p:nvPr/>
        </p:nvPicPr>
        <p:blipFill rotWithShape="1">
          <a:blip r:embed="rId6"/>
          <a:srcRect l="16470" t="45968" r="59427" b="14562"/>
          <a:stretch/>
        </p:blipFill>
        <p:spPr>
          <a:xfrm>
            <a:off x="10678864" y="2284512"/>
            <a:ext cx="2106696" cy="1939672"/>
          </a:xfrm>
          <a:prstGeom prst="rect">
            <a:avLst/>
          </a:prstGeom>
        </p:spPr>
      </p:pic>
    </p:spTree>
    <p:extLst>
      <p:ext uri="{BB962C8B-B14F-4D97-AF65-F5344CB8AC3E}">
        <p14:creationId xmlns:p14="http://schemas.microsoft.com/office/powerpoint/2010/main" val="42107956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108747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444500" lvl="8" indent="-444500">
              <a:buSzPct val="75000"/>
              <a:defRPr sz="1800"/>
            </a:pPr>
            <a:r>
              <a:rPr lang="en-US" sz="3200" b="1" dirty="0" smtClean="0">
                <a:latin typeface="Calibri" panose="020F0502020204030204" pitchFamily="34" charset="0"/>
                <a:cs typeface="Calibri" panose="020F0502020204030204" pitchFamily="34" charset="0"/>
              </a:rPr>
              <a:t>Graphical user interface</a:t>
            </a:r>
          </a:p>
          <a:p>
            <a:pPr marL="444500" lvl="8" indent="-444500">
              <a:buSzPct val="75000"/>
              <a:defRPr sz="1800"/>
            </a:pPr>
            <a:r>
              <a:rPr lang="en-US" sz="3200" b="1" dirty="0" smtClean="0">
                <a:latin typeface="Calibri" panose="020F0502020204030204" pitchFamily="34" charset="0"/>
                <a:cs typeface="Calibri" panose="020F0502020204030204" pitchFamily="34" charset="0"/>
              </a:rPr>
              <a:t>5. Center </a:t>
            </a:r>
            <a:r>
              <a:rPr lang="en-US" sz="3200" b="1" dirty="0">
                <a:latin typeface="Calibri" panose="020F0502020204030204" pitchFamily="34" charset="0"/>
                <a:cs typeface="Calibri" panose="020F0502020204030204" pitchFamily="34" charset="0"/>
              </a:rPr>
              <a:t>D</a:t>
            </a:r>
            <a:r>
              <a:rPr lang="en-US" sz="3200" b="1" dirty="0" smtClean="0">
                <a:latin typeface="Calibri" panose="020F0502020204030204" pitchFamily="34" charset="0"/>
                <a:cs typeface="Calibri" panose="020F0502020204030204" pitchFamily="34" charset="0"/>
              </a:rPr>
              <a:t>etection</a:t>
            </a:r>
            <a:endParaRPr lang="en-US" sz="3200" b="1"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rotWithShape="1">
          <a:blip r:embed="rId3"/>
          <a:srcRect l="3512" t="4507" r="2958" b="13578"/>
          <a:stretch/>
        </p:blipFill>
        <p:spPr>
          <a:xfrm>
            <a:off x="165696" y="2763336"/>
            <a:ext cx="12627731" cy="6217920"/>
          </a:xfrm>
          <a:prstGeom prst="rect">
            <a:avLst/>
          </a:prstGeom>
        </p:spPr>
      </p:pic>
      <p:pic>
        <p:nvPicPr>
          <p:cNvPr id="7" name="Picture 6"/>
          <p:cNvPicPr>
            <a:picLocks noChangeAspect="1"/>
          </p:cNvPicPr>
          <p:nvPr/>
        </p:nvPicPr>
        <p:blipFill rotWithShape="1">
          <a:blip r:embed="rId3"/>
          <a:srcRect l="74447" t="20967" r="14886" b="61958"/>
          <a:stretch/>
        </p:blipFill>
        <p:spPr>
          <a:xfrm>
            <a:off x="9742761" y="4012704"/>
            <a:ext cx="1440160" cy="1296144"/>
          </a:xfrm>
          <a:prstGeom prst="rect">
            <a:avLst/>
          </a:prstGeom>
        </p:spPr>
      </p:pic>
      <p:sp>
        <p:nvSpPr>
          <p:cNvPr id="8" name="Rectangle 7"/>
          <p:cNvSpPr/>
          <p:nvPr/>
        </p:nvSpPr>
        <p:spPr>
          <a:xfrm>
            <a:off x="9729024" y="4012704"/>
            <a:ext cx="1417320" cy="1307592"/>
          </a:xfrm>
          <a:prstGeom prst="rect">
            <a:avLst/>
          </a:prstGeom>
          <a:noFill/>
          <a:ln w="57150" cap="flat">
            <a:solidFill>
              <a:srgbClr val="8DC648"/>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9" name="Picture 8"/>
          <p:cNvPicPr>
            <a:picLocks noChangeAspect="1"/>
          </p:cNvPicPr>
          <p:nvPr/>
        </p:nvPicPr>
        <p:blipFill rotWithShape="1">
          <a:blip r:embed="rId4"/>
          <a:srcRect l="7768" t="41006" r="68826" b="16417"/>
          <a:stretch/>
        </p:blipFill>
        <p:spPr>
          <a:xfrm>
            <a:off x="741761" y="5524872"/>
            <a:ext cx="3168352" cy="3240360"/>
          </a:xfrm>
          <a:prstGeom prst="rect">
            <a:avLst/>
          </a:prstGeom>
        </p:spPr>
      </p:pic>
      <p:sp>
        <p:nvSpPr>
          <p:cNvPr id="10" name="TextBox 9"/>
          <p:cNvSpPr txBox="1"/>
          <p:nvPr/>
        </p:nvSpPr>
        <p:spPr>
          <a:xfrm>
            <a:off x="395142" y="2716560"/>
            <a:ext cx="2650874" cy="287258"/>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rPr>
              <a:t>Automated alignment detection GUI</a:t>
            </a:r>
            <a:endParaRPr kumimoji="0" lang="en-US" sz="1200" b="0" i="0" u="none" strike="noStrike" cap="none" spc="0" normalizeH="0" baseline="0" dirty="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endParaRPr>
          </a:p>
        </p:txBody>
      </p:sp>
      <p:sp>
        <p:nvSpPr>
          <p:cNvPr id="3" name="Rectangle 2"/>
          <p:cNvSpPr/>
          <p:nvPr/>
        </p:nvSpPr>
        <p:spPr>
          <a:xfrm>
            <a:off x="6471390" y="5461960"/>
            <a:ext cx="6351427" cy="3447288"/>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2400" dirty="0" smtClean="0">
                <a:latin typeface="Calibri" panose="020F0502020204030204" pitchFamily="34" charset="0"/>
                <a:cs typeface="Calibri" panose="020F0502020204030204" pitchFamily="34" charset="0"/>
              </a:rPr>
              <a:t>		s </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regionprops</a:t>
            </a:r>
            <a:r>
              <a:rPr lang="en-US" sz="2400" dirty="0">
                <a:latin typeface="Calibri" panose="020F0502020204030204" pitchFamily="34" charset="0"/>
                <a:cs typeface="Calibri" panose="020F0502020204030204" pitchFamily="34" charset="0"/>
              </a:rPr>
              <a:t>(</a:t>
            </a:r>
            <a:r>
              <a:rPr lang="en-US" sz="2400" dirty="0" err="1">
                <a:latin typeface="Calibri" panose="020F0502020204030204" pitchFamily="34" charset="0"/>
                <a:cs typeface="Calibri" panose="020F0502020204030204" pitchFamily="34" charset="0"/>
              </a:rPr>
              <a:t>mask,'centroid</a:t>
            </a:r>
            <a:r>
              <a:rPr lang="en-US" sz="2400" dirty="0">
                <a:latin typeface="Calibri" panose="020F0502020204030204" pitchFamily="34" charset="0"/>
                <a:cs typeface="Calibri" panose="020F0502020204030204" pitchFamily="34" charset="0"/>
              </a:rPr>
              <a:t>');</a:t>
            </a:r>
          </a:p>
          <a:p>
            <a:pPr algn="l"/>
            <a:r>
              <a:rPr lang="en-US" sz="2400" dirty="0" smtClean="0">
                <a:latin typeface="Calibri" panose="020F0502020204030204" pitchFamily="34" charset="0"/>
                <a:cs typeface="Calibri" panose="020F0502020204030204" pitchFamily="34" charset="0"/>
              </a:rPr>
              <a:t>		centroids </a:t>
            </a:r>
            <a:r>
              <a:rPr lang="en-US" sz="2400" dirty="0">
                <a:latin typeface="Calibri" panose="020F0502020204030204" pitchFamily="34" charset="0"/>
                <a:cs typeface="Calibri" panose="020F0502020204030204" pitchFamily="34" charset="0"/>
              </a:rPr>
              <a:t>= cat(1, </a:t>
            </a:r>
            <a:r>
              <a:rPr lang="en-US" sz="2400" dirty="0" err="1">
                <a:latin typeface="Calibri" panose="020F0502020204030204" pitchFamily="34" charset="0"/>
                <a:cs typeface="Calibri" panose="020F0502020204030204" pitchFamily="34" charset="0"/>
              </a:rPr>
              <a:t>s.Centroid</a:t>
            </a:r>
            <a:r>
              <a:rPr lang="en-US" sz="2400" dirty="0">
                <a:latin typeface="Calibri" panose="020F0502020204030204" pitchFamily="34" charset="0"/>
                <a:cs typeface="Calibri" panose="020F0502020204030204" pitchFamily="34" charset="0"/>
              </a:rPr>
              <a:t>);</a:t>
            </a:r>
          </a:p>
          <a:p>
            <a:pPr algn="l"/>
            <a:r>
              <a:rPr lang="en-US" sz="2400" dirty="0" smtClean="0">
                <a:latin typeface="Calibri" panose="020F0502020204030204" pitchFamily="34" charset="0"/>
                <a:cs typeface="Calibri" panose="020F0502020204030204" pitchFamily="34" charset="0"/>
              </a:rPr>
              <a:t>		centroids </a:t>
            </a:r>
            <a:r>
              <a:rPr lang="en-US" sz="2400" dirty="0">
                <a:latin typeface="Calibri" panose="020F0502020204030204" pitchFamily="34" charset="0"/>
                <a:cs typeface="Calibri" panose="020F0502020204030204" pitchFamily="34" charset="0"/>
              </a:rPr>
              <a:t>= round(centroids</a:t>
            </a:r>
            <a:r>
              <a:rPr lang="en-US" sz="2400" dirty="0" smtClean="0">
                <a:latin typeface="Calibri" panose="020F0502020204030204" pitchFamily="34" charset="0"/>
                <a:cs typeface="Calibri" panose="020F0502020204030204" pitchFamily="34" charset="0"/>
              </a:rPr>
              <a:t>);</a:t>
            </a:r>
          </a:p>
          <a:p>
            <a:pPr algn="l"/>
            <a:r>
              <a:rPr lang="en-US" sz="2400" dirty="0" smtClean="0">
                <a:latin typeface="Calibri" panose="020F0502020204030204" pitchFamily="34" charset="0"/>
                <a:cs typeface="Calibri" panose="020F0502020204030204" pitchFamily="34" charset="0"/>
              </a:rPr>
              <a:t>		figure</a:t>
            </a:r>
          </a:p>
          <a:p>
            <a:pPr algn="l"/>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imshow</a:t>
            </a:r>
            <a:r>
              <a:rPr lang="en-US" sz="2400" dirty="0" smtClean="0">
                <a:latin typeface="Calibri" panose="020F0502020204030204" pitchFamily="34" charset="0"/>
                <a:cs typeface="Calibri" panose="020F0502020204030204" pitchFamily="34" charset="0"/>
              </a:rPr>
              <a:t>(Image)</a:t>
            </a:r>
          </a:p>
          <a:p>
            <a:pPr algn="l"/>
            <a:r>
              <a:rPr lang="en-US" sz="2400" dirty="0" smtClean="0">
                <a:latin typeface="Calibri" panose="020F0502020204030204" pitchFamily="34" charset="0"/>
                <a:cs typeface="Calibri" panose="020F0502020204030204" pitchFamily="34" charset="0"/>
              </a:rPr>
              <a:t>		hold on</a:t>
            </a:r>
          </a:p>
          <a:p>
            <a:pPr algn="l"/>
            <a:r>
              <a:rPr lang="fr-FR" sz="2400" dirty="0" smtClean="0">
                <a:latin typeface="Calibri" panose="020F0502020204030204" pitchFamily="34" charset="0"/>
                <a:cs typeface="Calibri" panose="020F0502020204030204" pitchFamily="34" charset="0"/>
              </a:rPr>
              <a:t>		plot(</a:t>
            </a:r>
            <a:r>
              <a:rPr lang="fr-FR" sz="2400" dirty="0" err="1" smtClean="0">
                <a:latin typeface="Calibri" panose="020F0502020204030204" pitchFamily="34" charset="0"/>
                <a:cs typeface="Calibri" panose="020F0502020204030204" pitchFamily="34" charset="0"/>
              </a:rPr>
              <a:t>centroids</a:t>
            </a:r>
            <a:r>
              <a:rPr lang="fr-FR" sz="2400" dirty="0" smtClean="0">
                <a:latin typeface="Calibri" panose="020F0502020204030204" pitchFamily="34" charset="0"/>
                <a:cs typeface="Calibri" panose="020F0502020204030204" pitchFamily="34" charset="0"/>
              </a:rPr>
              <a:t>(:,1),</a:t>
            </a:r>
            <a:r>
              <a:rPr lang="fr-FR" sz="2400" dirty="0" err="1" smtClean="0">
                <a:latin typeface="Calibri" panose="020F0502020204030204" pitchFamily="34" charset="0"/>
                <a:cs typeface="Calibri" panose="020F0502020204030204" pitchFamily="34" charset="0"/>
              </a:rPr>
              <a:t>centroids</a:t>
            </a:r>
            <a:r>
              <a:rPr lang="fr-FR" sz="2400" dirty="0" smtClean="0">
                <a:latin typeface="Calibri" panose="020F0502020204030204" pitchFamily="34" charset="0"/>
                <a:cs typeface="Calibri" panose="020F0502020204030204" pitchFamily="34" charset="0"/>
              </a:rPr>
              <a:t>(:,2), 'b*')</a:t>
            </a:r>
          </a:p>
          <a:p>
            <a:pPr algn="l"/>
            <a:r>
              <a:rPr lang="en-US" sz="2400" dirty="0" smtClean="0">
                <a:latin typeface="Calibri" panose="020F0502020204030204" pitchFamily="34" charset="0"/>
                <a:cs typeface="Calibri" panose="020F0502020204030204" pitchFamily="34" charset="0"/>
              </a:rPr>
              <a:t>		hold off</a:t>
            </a:r>
          </a:p>
          <a:p>
            <a:pPr algn="l"/>
            <a:r>
              <a:rPr lang="en-US" sz="2400" dirty="0" smtClean="0">
                <a:latin typeface="Calibri" panose="020F0502020204030204" pitchFamily="34" charset="0"/>
                <a:cs typeface="Calibri" panose="020F0502020204030204" pitchFamily="34" charset="0"/>
              </a:rPr>
              <a:t>		[m n]=size(centroids)</a:t>
            </a:r>
          </a:p>
        </p:txBody>
      </p:sp>
    </p:spTree>
    <p:extLst>
      <p:ext uri="{BB962C8B-B14F-4D97-AF65-F5344CB8AC3E}">
        <p14:creationId xmlns:p14="http://schemas.microsoft.com/office/powerpoint/2010/main" val="43291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par>
                          <p:cTn id="8" fill="hold">
                            <p:stCondLst>
                              <p:cond delay="2000"/>
                            </p:stCondLst>
                            <p:childTnLst>
                              <p:par>
                                <p:cTn id="9" presetID="6" presetClass="emph" presetSubtype="0" fill="hold" nodeType="afterEffect">
                                  <p:stCondLst>
                                    <p:cond delay="0"/>
                                  </p:stCondLst>
                                  <p:childTnLst>
                                    <p:animScale>
                                      <p:cBhvr>
                                        <p:cTn id="10" dur="2000" fill="hold"/>
                                        <p:tgtEl>
                                          <p:spTgt spid="7"/>
                                        </p:tgtEl>
                                      </p:cBhvr>
                                      <p:by x="120000" y="120000"/>
                                    </p:animScale>
                                  </p:childTnLst>
                                </p:cTn>
                              </p:par>
                              <p:par>
                                <p:cTn id="11" presetID="6" presetClass="emph" presetSubtype="0" fill="hold" grpId="0" nodeType="withEffect">
                                  <p:stCondLst>
                                    <p:cond delay="0"/>
                                  </p:stCondLst>
                                  <p:childTnLst>
                                    <p:animScale>
                                      <p:cBhvr>
                                        <p:cTn id="12" dur="2000" fill="hold"/>
                                        <p:tgtEl>
                                          <p:spTgt spid="8"/>
                                        </p:tgtEl>
                                      </p:cBhvr>
                                      <p:by x="120000" y="120000"/>
                                    </p:animScale>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1173808" y="1420416"/>
            <a:ext cx="12570762" cy="804322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0" marR="0" lvl="0" indent="0" algn="l" defTabSz="584200" eaLnBrk="1" fontAlgn="auto" latinLnBrk="0" hangingPunct="1">
              <a:lnSpc>
                <a:spcPct val="15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                                                Contents</a:t>
            </a:r>
            <a:endParaRPr kumimoji="0" lang="en-US" sz="28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50000"/>
              </a:lnSpc>
              <a:spcBef>
                <a:spcPts val="0"/>
              </a:spcBef>
              <a:spcAft>
                <a:spcPts val="0"/>
              </a:spcAft>
              <a:buClrTx/>
              <a:buSzPct val="75000"/>
              <a:buFont typeface="Arial" panose="020B0604020202020204" pitchFamily="34" charset="0"/>
              <a:buChar char="•"/>
              <a:tabLst/>
              <a:defRPr sz="1800"/>
            </a:pPr>
            <a:r>
              <a:rPr lang="en-US" sz="2400" b="1" dirty="0" smtClean="0">
                <a:latin typeface="Calibri" pitchFamily="34" charset="0"/>
              </a:rPr>
              <a:t>Introduction  </a:t>
            </a:r>
          </a:p>
          <a:p>
            <a:pPr lvl="8" indent="0" algn="just">
              <a:lnSpc>
                <a:spcPct val="150000"/>
              </a:lnSpc>
              <a:buSzPct val="75000"/>
              <a:defRPr sz="1800"/>
            </a:pPr>
            <a:r>
              <a:rPr lang="en-US" sz="2400" dirty="0">
                <a:latin typeface="Calibri" pitchFamily="34" charset="0"/>
              </a:rPr>
              <a:t>	</a:t>
            </a:r>
            <a:r>
              <a:rPr lang="en-US" sz="2400" dirty="0" smtClean="0">
                <a:latin typeface="Calibri" pitchFamily="34" charset="0"/>
              </a:rPr>
              <a:t>		</a:t>
            </a:r>
            <a:r>
              <a:rPr lang="en-US" sz="2400" dirty="0" smtClean="0">
                <a:solidFill>
                  <a:srgbClr val="282828"/>
                </a:solidFill>
                <a:latin typeface="Calibri" pitchFamily="34" charset="0"/>
              </a:rPr>
              <a:t>MRI-guided intervention</a:t>
            </a:r>
            <a:r>
              <a:rPr lang="en-US" sz="2400" dirty="0" smtClean="0">
                <a:latin typeface="Calibri" pitchFamily="34" charset="0"/>
              </a:rPr>
              <a:t>	</a:t>
            </a:r>
          </a:p>
          <a:p>
            <a:pPr marL="444500" marR="0" lvl="8" indent="-444500" algn="just" defTabSz="584200" eaLnBrk="1" fontAlgn="auto" latinLnBrk="0" hangingPunct="1">
              <a:lnSpc>
                <a:spcPct val="150000"/>
              </a:lnSpc>
              <a:spcBef>
                <a:spcPts val="0"/>
              </a:spcBef>
              <a:spcAft>
                <a:spcPts val="0"/>
              </a:spcAft>
              <a:buClrTx/>
              <a:buSzPct val="75000"/>
              <a:buFont typeface="Arial" panose="020B0604020202020204" pitchFamily="34" charset="0"/>
              <a:buChar char="•"/>
              <a:tabLst/>
              <a:defRPr sz="1800"/>
            </a:pPr>
            <a:r>
              <a:rPr lang="en-US" sz="2400" b="1" dirty="0" smtClean="0">
                <a:latin typeface="Calibri" pitchFamily="34" charset="0"/>
              </a:rPr>
              <a:t>Additively manufactured Z-frame</a:t>
            </a:r>
          </a:p>
          <a:p>
            <a:pPr lvl="8" indent="0" algn="just">
              <a:lnSpc>
                <a:spcPct val="150000"/>
              </a:lnSpc>
              <a:buSzPct val="75000"/>
              <a:defRPr sz="1800"/>
            </a:pPr>
            <a:r>
              <a:rPr lang="en-US" sz="2400" dirty="0">
                <a:latin typeface="Calibri" pitchFamily="34" charset="0"/>
                <a:cs typeface="Calibri" panose="020F0502020204030204" pitchFamily="34" charset="0"/>
              </a:rPr>
              <a:t>	</a:t>
            </a:r>
            <a:r>
              <a:rPr lang="en-US" sz="2400" dirty="0" smtClean="0">
                <a:latin typeface="Calibri" pitchFamily="34" charset="0"/>
                <a:cs typeface="Calibri" panose="020F0502020204030204" pitchFamily="34" charset="0"/>
              </a:rPr>
              <a:t>	 	</a:t>
            </a:r>
            <a:r>
              <a:rPr lang="en-US" sz="2400" dirty="0" smtClean="0">
                <a:solidFill>
                  <a:srgbClr val="282828"/>
                </a:solidFill>
                <a:latin typeface="Calibri" panose="020F0502020204030204" pitchFamily="34" charset="0"/>
                <a:cs typeface="Calibri" panose="020F0502020204030204" pitchFamily="34" charset="0"/>
              </a:rPr>
              <a:t>Z-frame </a:t>
            </a:r>
            <a:r>
              <a:rPr lang="en-US" sz="2400" dirty="0">
                <a:solidFill>
                  <a:srgbClr val="282828"/>
                </a:solidFill>
                <a:latin typeface="Calibri" panose="020F0502020204030204" pitchFamily="34" charset="0"/>
                <a:cs typeface="Calibri" panose="020F0502020204030204" pitchFamily="34" charset="0"/>
              </a:rPr>
              <a:t>marker </a:t>
            </a:r>
            <a:r>
              <a:rPr lang="en-US" sz="2400" dirty="0" smtClean="0">
                <a:solidFill>
                  <a:srgbClr val="282828"/>
                </a:solidFill>
                <a:latin typeface="Calibri" panose="020F0502020204030204" pitchFamily="34" charset="0"/>
                <a:cs typeface="Calibri" panose="020F0502020204030204" pitchFamily="34" charset="0"/>
              </a:rPr>
              <a:t>design and characterization </a:t>
            </a:r>
            <a:endParaRPr lang="en-US" sz="2400" dirty="0">
              <a:solidFill>
                <a:srgbClr val="282828"/>
              </a:solidFill>
              <a:latin typeface="Calibri" pitchFamily="34" charset="0"/>
            </a:endParaRPr>
          </a:p>
          <a:p>
            <a:pPr marL="444500" marR="0" lvl="8" indent="-444500" algn="just" defTabSz="584200" eaLnBrk="1" fontAlgn="auto" latinLnBrk="0" hangingPunct="1">
              <a:lnSpc>
                <a:spcPct val="150000"/>
              </a:lnSpc>
              <a:spcBef>
                <a:spcPts val="0"/>
              </a:spcBef>
              <a:spcAft>
                <a:spcPts val="0"/>
              </a:spcAft>
              <a:buClrTx/>
              <a:buSzPct val="75000"/>
              <a:buFont typeface="Arial" panose="020B0604020202020204" pitchFamily="34" charset="0"/>
              <a:buChar char="•"/>
              <a:tabLst/>
              <a:defRPr sz="1800"/>
            </a:pPr>
            <a:r>
              <a:rPr lang="en-US" sz="2400" dirty="0" smtClean="0">
                <a:latin typeface="Calibri" pitchFamily="34" charset="0"/>
              </a:rPr>
              <a:t> </a:t>
            </a:r>
            <a:r>
              <a:rPr lang="en-US" sz="2400" b="1" dirty="0" smtClean="0">
                <a:latin typeface="Calibri" pitchFamily="34" charset="0"/>
              </a:rPr>
              <a:t>Methodology</a:t>
            </a:r>
          </a:p>
          <a:p>
            <a:pPr marR="0" lvl="8" indent="0" algn="just" defTabSz="584200" eaLnBrk="1" fontAlgn="auto" latinLnBrk="0" hangingPunct="1">
              <a:lnSpc>
                <a:spcPct val="150000"/>
              </a:lnSpc>
              <a:spcBef>
                <a:spcPts val="0"/>
              </a:spcBef>
              <a:spcAft>
                <a:spcPts val="0"/>
              </a:spcAft>
              <a:buClrTx/>
              <a:buSzPct val="75000"/>
              <a:tabLst/>
              <a:defRPr sz="1800"/>
            </a:pPr>
            <a:r>
              <a:rPr lang="en-US" sz="2400" dirty="0" smtClean="0">
                <a:latin typeface="Calibri" pitchFamily="34" charset="0"/>
              </a:rPr>
              <a:t>			</a:t>
            </a:r>
            <a:r>
              <a:rPr lang="en-US" sz="2400" dirty="0" smtClean="0">
                <a:solidFill>
                  <a:srgbClr val="282828"/>
                </a:solidFill>
                <a:latin typeface="Calibri" pitchFamily="34" charset="0"/>
              </a:rPr>
              <a:t>Alignment workflow</a:t>
            </a:r>
          </a:p>
          <a:p>
            <a:pPr marR="0" lvl="8" indent="0" algn="just" defTabSz="584200" eaLnBrk="1" fontAlgn="auto" latinLnBrk="0" hangingPunct="1">
              <a:lnSpc>
                <a:spcPct val="150000"/>
              </a:lnSpc>
              <a:spcBef>
                <a:spcPts val="0"/>
              </a:spcBef>
              <a:spcAft>
                <a:spcPts val="0"/>
              </a:spcAft>
              <a:buClrTx/>
              <a:buSzPct val="75000"/>
              <a:tabLst/>
              <a:defRPr sz="1800"/>
            </a:pPr>
            <a:r>
              <a:rPr lang="en-US" sz="2400" dirty="0" smtClean="0">
                <a:solidFill>
                  <a:srgbClr val="282828"/>
                </a:solidFill>
                <a:latin typeface="Calibri" pitchFamily="34" charset="0"/>
              </a:rPr>
              <a:t>			Navigation workstation</a:t>
            </a:r>
          </a:p>
          <a:p>
            <a:pPr marR="0" lvl="8" indent="0" algn="just" defTabSz="584200" eaLnBrk="1" fontAlgn="auto" latinLnBrk="0" hangingPunct="1">
              <a:lnSpc>
                <a:spcPct val="150000"/>
              </a:lnSpc>
              <a:spcBef>
                <a:spcPts val="0"/>
              </a:spcBef>
              <a:spcAft>
                <a:spcPts val="0"/>
              </a:spcAft>
              <a:buClrTx/>
              <a:buSzPct val="75000"/>
              <a:tabLst/>
              <a:defRPr sz="1800"/>
            </a:pPr>
            <a:r>
              <a:rPr lang="en-US" sz="2400" dirty="0" smtClean="0">
                <a:solidFill>
                  <a:srgbClr val="282828"/>
                </a:solidFill>
                <a:latin typeface="Calibri" pitchFamily="34" charset="0"/>
              </a:rPr>
              <a:t>			Graphical user interface</a:t>
            </a:r>
            <a:endParaRPr lang="en-US" sz="2400" dirty="0">
              <a:solidFill>
                <a:srgbClr val="282828"/>
              </a:solidFill>
              <a:latin typeface="Calibri" pitchFamily="34" charset="0"/>
            </a:endParaRPr>
          </a:p>
          <a:p>
            <a:pPr marL="444500" marR="0" lvl="8" indent="-444500" algn="just" defTabSz="584200" eaLnBrk="1" fontAlgn="auto" latinLnBrk="0" hangingPunct="1">
              <a:lnSpc>
                <a:spcPct val="150000"/>
              </a:lnSpc>
              <a:spcBef>
                <a:spcPts val="0"/>
              </a:spcBef>
              <a:spcAft>
                <a:spcPts val="0"/>
              </a:spcAft>
              <a:buClrTx/>
              <a:buSzPct val="75000"/>
              <a:buFont typeface="Arial" panose="020B0604020202020204" pitchFamily="34" charset="0"/>
              <a:buChar char="•"/>
              <a:tabLst/>
              <a:defRPr sz="1800"/>
            </a:pPr>
            <a:r>
              <a:rPr lang="en-US" sz="2400" dirty="0" smtClean="0">
                <a:latin typeface="Calibri" pitchFamily="34" charset="0"/>
              </a:rPr>
              <a:t> </a:t>
            </a:r>
            <a:r>
              <a:rPr lang="en-US" sz="2400" b="1" dirty="0" smtClean="0">
                <a:latin typeface="Calibri" pitchFamily="34" charset="0"/>
              </a:rPr>
              <a:t>Testing and results</a:t>
            </a:r>
          </a:p>
          <a:p>
            <a:pPr lvl="8" indent="0" algn="just">
              <a:lnSpc>
                <a:spcPct val="150000"/>
              </a:lnSpc>
              <a:buSzPct val="75000"/>
              <a:defRPr sz="1800"/>
            </a:pPr>
            <a:r>
              <a:rPr lang="en-US" sz="2400" dirty="0">
                <a:latin typeface="Calibri" pitchFamily="34" charset="0"/>
              </a:rPr>
              <a:t>	</a:t>
            </a:r>
            <a:r>
              <a:rPr lang="en-US" sz="2400" dirty="0" smtClean="0">
                <a:latin typeface="Calibri" pitchFamily="34" charset="0"/>
              </a:rPr>
              <a:t>		</a:t>
            </a:r>
            <a:r>
              <a:rPr lang="en-US" sz="2400" dirty="0">
                <a:solidFill>
                  <a:srgbClr val="282828"/>
                </a:solidFill>
                <a:latin typeface="Calibri" pitchFamily="34" charset="0"/>
              </a:rPr>
              <a:t>Gold standard CAD </a:t>
            </a:r>
            <a:r>
              <a:rPr lang="en-US" sz="2400" dirty="0" smtClean="0">
                <a:solidFill>
                  <a:srgbClr val="282828"/>
                </a:solidFill>
                <a:latin typeface="Calibri" pitchFamily="34" charset="0"/>
              </a:rPr>
              <a:t>analysis</a:t>
            </a:r>
            <a:endParaRPr lang="en-US" sz="2400" dirty="0">
              <a:solidFill>
                <a:srgbClr val="282828"/>
              </a:solidFill>
              <a:latin typeface="Calibri" pitchFamily="34" charset="0"/>
            </a:endParaRPr>
          </a:p>
          <a:p>
            <a:pPr lvl="8" indent="0" algn="just">
              <a:lnSpc>
                <a:spcPct val="150000"/>
              </a:lnSpc>
              <a:buSzPct val="75000"/>
              <a:defRPr sz="1800"/>
            </a:pPr>
            <a:r>
              <a:rPr lang="en-US" sz="2400" dirty="0" smtClean="0">
                <a:solidFill>
                  <a:srgbClr val="282828"/>
                </a:solidFill>
                <a:latin typeface="Calibri" pitchFamily="34" charset="0"/>
              </a:rPr>
              <a:t>			Z-frame </a:t>
            </a:r>
            <a:r>
              <a:rPr lang="en-US" sz="2400" dirty="0">
                <a:solidFill>
                  <a:srgbClr val="282828"/>
                </a:solidFill>
                <a:latin typeface="Calibri" pitchFamily="34" charset="0"/>
              </a:rPr>
              <a:t>marker positioning </a:t>
            </a:r>
          </a:p>
          <a:p>
            <a:pPr lvl="8" indent="0" algn="just">
              <a:lnSpc>
                <a:spcPct val="150000"/>
              </a:lnSpc>
              <a:buSzPct val="75000"/>
              <a:defRPr sz="1800"/>
            </a:pPr>
            <a:r>
              <a:rPr lang="en-US" sz="2400" dirty="0" smtClean="0">
                <a:solidFill>
                  <a:srgbClr val="282828"/>
                </a:solidFill>
                <a:latin typeface="Calibri" pitchFamily="34" charset="0"/>
              </a:rPr>
              <a:t>			Phantom </a:t>
            </a:r>
            <a:r>
              <a:rPr lang="en-US" sz="2400" dirty="0">
                <a:solidFill>
                  <a:srgbClr val="282828"/>
                </a:solidFill>
                <a:latin typeface="Calibri" pitchFamily="34" charset="0"/>
              </a:rPr>
              <a:t>targeting test </a:t>
            </a:r>
          </a:p>
          <a:p>
            <a:pPr marL="444500" marR="0" lvl="8" indent="-444500" algn="just" defTabSz="584200" eaLnBrk="1" fontAlgn="auto" latinLnBrk="0" hangingPunct="1">
              <a:lnSpc>
                <a:spcPct val="150000"/>
              </a:lnSpc>
              <a:spcBef>
                <a:spcPts val="0"/>
              </a:spcBef>
              <a:spcAft>
                <a:spcPts val="0"/>
              </a:spcAft>
              <a:buClrTx/>
              <a:buSzPct val="75000"/>
              <a:buFont typeface="Arial" panose="020B0604020202020204" pitchFamily="34" charset="0"/>
              <a:buChar char="•"/>
              <a:tabLst/>
              <a:defRPr sz="1800"/>
            </a:pPr>
            <a:r>
              <a:rPr lang="en-US" sz="2400" dirty="0" smtClean="0">
                <a:latin typeface="Calibri" pitchFamily="34" charset="0"/>
              </a:rPr>
              <a:t> </a:t>
            </a:r>
            <a:r>
              <a:rPr lang="en-US" sz="2400" b="1" dirty="0" smtClean="0">
                <a:latin typeface="Calibri" pitchFamily="34" charset="0"/>
              </a:rPr>
              <a:t>Conclusion and outlook</a:t>
            </a:r>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21125" t="22683" r="23751" b="18255"/>
          <a:stretch/>
        </p:blipFill>
        <p:spPr>
          <a:xfrm>
            <a:off x="8950672" y="2860576"/>
            <a:ext cx="3264408" cy="6217920"/>
          </a:xfrm>
          <a:prstGeom prst="rect">
            <a:avLst/>
          </a:prstGeom>
        </p:spPr>
      </p:pic>
    </p:spTree>
    <p:extLst>
      <p:ext uri="{BB962C8B-B14F-4D97-AF65-F5344CB8AC3E}">
        <p14:creationId xmlns:p14="http://schemas.microsoft.com/office/powerpoint/2010/main" val="158099418"/>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108747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444500" lvl="8" indent="-444500">
              <a:buSzPct val="75000"/>
              <a:defRPr sz="1800"/>
            </a:pPr>
            <a:r>
              <a:rPr lang="en-US" sz="3200" b="1" dirty="0" smtClean="0">
                <a:latin typeface="Calibri" panose="020F0502020204030204" pitchFamily="34" charset="0"/>
                <a:cs typeface="Calibri" panose="020F0502020204030204" pitchFamily="34" charset="0"/>
              </a:rPr>
              <a:t>Graphical user interface</a:t>
            </a:r>
          </a:p>
          <a:p>
            <a:pPr marL="444500" lvl="8" indent="-444500">
              <a:buSzPct val="75000"/>
              <a:defRPr sz="1800"/>
            </a:pPr>
            <a:r>
              <a:rPr lang="en-US" sz="3200" b="1" dirty="0" smtClean="0">
                <a:latin typeface="Calibri" panose="020F0502020204030204" pitchFamily="34" charset="0"/>
                <a:cs typeface="Calibri" panose="020F0502020204030204" pitchFamily="34" charset="0"/>
              </a:rPr>
              <a:t>6. Calibration</a:t>
            </a:r>
            <a:endParaRPr lang="en-US" sz="3200" b="1"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rotWithShape="1">
          <a:blip r:embed="rId3"/>
          <a:srcRect l="3512" t="4720" r="2958" b="13578"/>
          <a:stretch/>
        </p:blipFill>
        <p:spPr>
          <a:xfrm>
            <a:off x="165696" y="2763336"/>
            <a:ext cx="12660585" cy="6217920"/>
          </a:xfrm>
          <a:prstGeom prst="rect">
            <a:avLst/>
          </a:prstGeom>
        </p:spPr>
      </p:pic>
      <p:pic>
        <p:nvPicPr>
          <p:cNvPr id="8" name="Picture 7"/>
          <p:cNvPicPr>
            <a:picLocks noChangeAspect="1"/>
          </p:cNvPicPr>
          <p:nvPr/>
        </p:nvPicPr>
        <p:blipFill rotWithShape="1">
          <a:blip r:embed="rId3"/>
          <a:srcRect l="85966" t="21136" r="3927" b="61833"/>
          <a:stretch/>
        </p:blipFill>
        <p:spPr>
          <a:xfrm>
            <a:off x="11326935" y="4012704"/>
            <a:ext cx="1368153" cy="1296144"/>
          </a:xfrm>
          <a:prstGeom prst="rect">
            <a:avLst/>
          </a:prstGeom>
        </p:spPr>
      </p:pic>
      <p:sp>
        <p:nvSpPr>
          <p:cNvPr id="9" name="Rectangle 8"/>
          <p:cNvSpPr/>
          <p:nvPr/>
        </p:nvSpPr>
        <p:spPr>
          <a:xfrm>
            <a:off x="11326936" y="3982968"/>
            <a:ext cx="1353312" cy="1298448"/>
          </a:xfrm>
          <a:prstGeom prst="rect">
            <a:avLst/>
          </a:prstGeom>
          <a:noFill/>
          <a:ln w="57150" cap="flat">
            <a:solidFill>
              <a:srgbClr val="8DC648"/>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12" name="Picture 11"/>
          <p:cNvPicPr>
            <a:picLocks noChangeAspect="1"/>
          </p:cNvPicPr>
          <p:nvPr/>
        </p:nvPicPr>
        <p:blipFill rotWithShape="1">
          <a:blip r:embed="rId4"/>
          <a:srcRect l="3388" t="40246" r="65217" b="13376"/>
          <a:stretch/>
        </p:blipFill>
        <p:spPr>
          <a:xfrm>
            <a:off x="165695" y="5467119"/>
            <a:ext cx="4248473" cy="3528392"/>
          </a:xfrm>
          <a:prstGeom prst="rect">
            <a:avLst/>
          </a:prstGeom>
        </p:spPr>
      </p:pic>
      <p:sp>
        <p:nvSpPr>
          <p:cNvPr id="7" name="TextBox 6"/>
          <p:cNvSpPr txBox="1"/>
          <p:nvPr/>
        </p:nvSpPr>
        <p:spPr>
          <a:xfrm>
            <a:off x="395142" y="2716560"/>
            <a:ext cx="2650874" cy="287258"/>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rPr>
              <a:t>Automated alignment detection GUI</a:t>
            </a:r>
            <a:endParaRPr kumimoji="0" lang="en-US" sz="1200" b="0" i="0" u="none" strike="noStrike" cap="none" spc="0" normalizeH="0" baseline="0" dirty="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endParaRPr>
          </a:p>
        </p:txBody>
      </p:sp>
      <p:sp>
        <p:nvSpPr>
          <p:cNvPr id="10" name="Rectangle 9"/>
          <p:cNvSpPr/>
          <p:nvPr/>
        </p:nvSpPr>
        <p:spPr>
          <a:xfrm>
            <a:off x="4391136" y="5452864"/>
            <a:ext cx="8412113" cy="4119076"/>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8" algn="l" rtl="0">
              <a:lnSpc>
                <a:spcPct val="150000"/>
              </a:lnSpc>
            </a:pPr>
            <a:r>
              <a:rPr lang="en-US" sz="1800" dirty="0" smtClean="0">
                <a:latin typeface="Calibri" panose="020F0502020204030204" pitchFamily="34" charset="0"/>
                <a:cs typeface="Calibri" panose="020F0502020204030204" pitchFamily="34" charset="0"/>
              </a:rPr>
              <a:t>R </a:t>
            </a:r>
            <a:r>
              <a:rPr lang="en-US" sz="1800" dirty="0">
                <a:latin typeface="Calibri" panose="020F0502020204030204" pitchFamily="34" charset="0"/>
                <a:cs typeface="Calibri" panose="020F0502020204030204" pitchFamily="34" charset="0"/>
              </a:rPr>
              <a:t>= [cos(theta) -sin(theta); sin(theta) cos(theta</a:t>
            </a:r>
            <a:r>
              <a:rPr lang="en-US" sz="1800" dirty="0" smtClean="0">
                <a:latin typeface="Calibri" panose="020F0502020204030204" pitchFamily="34" charset="0"/>
                <a:cs typeface="Calibri" panose="020F0502020204030204" pitchFamily="34" charset="0"/>
              </a:rPr>
              <a:t>)];</a:t>
            </a:r>
            <a:endParaRPr lang="en-US" sz="1800" dirty="0">
              <a:latin typeface="Calibri" panose="020F0502020204030204" pitchFamily="34" charset="0"/>
              <a:cs typeface="Calibri" panose="020F0502020204030204" pitchFamily="34" charset="0"/>
            </a:endParaRPr>
          </a:p>
          <a:p>
            <a:pPr lvl="8" algn="l" rtl="0">
              <a:lnSpc>
                <a:spcPct val="150000"/>
              </a:lnSpc>
            </a:pPr>
            <a:r>
              <a:rPr lang="en-US" sz="1800" dirty="0" err="1">
                <a:latin typeface="Calibri" panose="020F0502020204030204" pitchFamily="34" charset="0"/>
                <a:cs typeface="Calibri" panose="020F0502020204030204" pitchFamily="34" charset="0"/>
              </a:rPr>
              <a:t>x_intersect</a:t>
            </a:r>
            <a:r>
              <a:rPr lang="en-US" sz="1800" dirty="0">
                <a:latin typeface="Calibri" panose="020F0502020204030204" pitchFamily="34" charset="0"/>
                <a:cs typeface="Calibri" panose="020F0502020204030204" pitchFamily="34" charset="0"/>
              </a:rPr>
              <a:t> = </a:t>
            </a:r>
            <a:r>
              <a:rPr lang="en-US" sz="1800" dirty="0" err="1">
                <a:latin typeface="Calibri" panose="020F0502020204030204" pitchFamily="34" charset="0"/>
                <a:cs typeface="Calibri" panose="020F0502020204030204" pitchFamily="34" charset="0"/>
              </a:rPr>
              <a:t>fzero</a:t>
            </a:r>
            <a:r>
              <a:rPr lang="en-US" sz="1800" dirty="0">
                <a:latin typeface="Calibri" panose="020F0502020204030204" pitchFamily="34" charset="0"/>
                <a:cs typeface="Calibri" panose="020F0502020204030204" pitchFamily="34" charset="0"/>
              </a:rPr>
              <a:t>(@(x) </a:t>
            </a:r>
            <a:r>
              <a:rPr lang="en-US" sz="1800" dirty="0" err="1">
                <a:latin typeface="Calibri" panose="020F0502020204030204" pitchFamily="34" charset="0"/>
                <a:cs typeface="Calibri" panose="020F0502020204030204" pitchFamily="34" charset="0"/>
              </a:rPr>
              <a:t>polyval</a:t>
            </a:r>
            <a:r>
              <a:rPr lang="en-US" sz="1800" dirty="0">
                <a:latin typeface="Calibri" panose="020F0502020204030204" pitchFamily="34" charset="0"/>
                <a:cs typeface="Calibri" panose="020F0502020204030204" pitchFamily="34" charset="0"/>
              </a:rPr>
              <a:t>(p1-p2,x),3)</a:t>
            </a:r>
          </a:p>
          <a:p>
            <a:pPr lvl="8" algn="l" rtl="0"/>
            <a:r>
              <a:rPr lang="en-US" sz="1800" dirty="0" err="1">
                <a:latin typeface="Calibri" panose="020F0502020204030204" pitchFamily="34" charset="0"/>
                <a:cs typeface="Calibri" panose="020F0502020204030204" pitchFamily="34" charset="0"/>
              </a:rPr>
              <a:t>y_intersect</a:t>
            </a:r>
            <a:r>
              <a:rPr lang="en-US" sz="1800" dirty="0">
                <a:latin typeface="Calibri" panose="020F0502020204030204" pitchFamily="34" charset="0"/>
                <a:cs typeface="Calibri" panose="020F0502020204030204" pitchFamily="34" charset="0"/>
              </a:rPr>
              <a:t> = </a:t>
            </a:r>
            <a:r>
              <a:rPr lang="en-US" sz="1800" dirty="0" err="1">
                <a:latin typeface="Calibri" panose="020F0502020204030204" pitchFamily="34" charset="0"/>
                <a:cs typeface="Calibri" panose="020F0502020204030204" pitchFamily="34" charset="0"/>
              </a:rPr>
              <a:t>polyval</a:t>
            </a:r>
            <a:r>
              <a:rPr lang="en-US" sz="1800" dirty="0">
                <a:latin typeface="Calibri" panose="020F0502020204030204" pitchFamily="34" charset="0"/>
                <a:cs typeface="Calibri" panose="020F0502020204030204" pitchFamily="34" charset="0"/>
              </a:rPr>
              <a:t>(p1,x_intersect)</a:t>
            </a:r>
          </a:p>
          <a:p>
            <a:pPr lvl="8" algn="l" rtl="0"/>
            <a:r>
              <a:rPr lang="en-US" sz="1800" dirty="0" smtClean="0">
                <a:latin typeface="Calibri" panose="020F0502020204030204" pitchFamily="34" charset="0"/>
                <a:cs typeface="Calibri" panose="020F0502020204030204" pitchFamily="34" charset="0"/>
              </a:rPr>
              <a:t>line(x1,y1</a:t>
            </a:r>
            <a:r>
              <a:rPr lang="en-US" sz="1800" dirty="0">
                <a:latin typeface="Calibri" panose="020F0502020204030204" pitchFamily="34" charset="0"/>
                <a:cs typeface="Calibri" panose="020F0502020204030204" pitchFamily="34" charset="0"/>
              </a:rPr>
              <a:t>);</a:t>
            </a:r>
          </a:p>
          <a:p>
            <a:pPr lvl="8" algn="l" rtl="0">
              <a:lnSpc>
                <a:spcPct val="150000"/>
              </a:lnSpc>
            </a:pPr>
            <a:r>
              <a:rPr lang="en-US" sz="1800" dirty="0">
                <a:latin typeface="Calibri" panose="020F0502020204030204" pitchFamily="34" charset="0"/>
                <a:cs typeface="Calibri" panose="020F0502020204030204" pitchFamily="34" charset="0"/>
              </a:rPr>
              <a:t>line(x2,y2</a:t>
            </a:r>
            <a:r>
              <a:rPr lang="en-US" sz="1800" dirty="0" smtClean="0">
                <a:latin typeface="Calibri" panose="020F0502020204030204" pitchFamily="34" charset="0"/>
                <a:cs typeface="Calibri" panose="020F0502020204030204" pitchFamily="34" charset="0"/>
              </a:rPr>
              <a:t>);</a:t>
            </a:r>
            <a:endParaRPr lang="en-US" sz="1800" dirty="0">
              <a:latin typeface="Calibri" panose="020F0502020204030204" pitchFamily="34" charset="0"/>
              <a:cs typeface="Calibri" panose="020F0502020204030204" pitchFamily="34" charset="0"/>
            </a:endParaRPr>
          </a:p>
          <a:p>
            <a:pPr lvl="8" algn="l" rtl="0">
              <a:lnSpc>
                <a:spcPct val="150000"/>
              </a:lnSpc>
            </a:pPr>
            <a:r>
              <a:rPr lang="en-US" sz="1800" dirty="0">
                <a:latin typeface="Calibri" panose="020F0502020204030204" pitchFamily="34" charset="0"/>
                <a:cs typeface="Calibri" panose="020F0502020204030204" pitchFamily="34" charset="0"/>
              </a:rPr>
              <a:t>% transfer the points into new coordinate </a:t>
            </a:r>
            <a:r>
              <a:rPr lang="en-US" sz="1800" dirty="0" smtClean="0">
                <a:latin typeface="Calibri" panose="020F0502020204030204" pitchFamily="34" charset="0"/>
                <a:cs typeface="Calibri" panose="020F0502020204030204" pitchFamily="34" charset="0"/>
              </a:rPr>
              <a:t>system</a:t>
            </a:r>
            <a:endParaRPr lang="en-US" sz="1800" dirty="0">
              <a:latin typeface="Calibri" panose="020F0502020204030204" pitchFamily="34" charset="0"/>
              <a:cs typeface="Calibri" panose="020F0502020204030204" pitchFamily="34" charset="0"/>
            </a:endParaRPr>
          </a:p>
          <a:p>
            <a:pPr lvl="8" algn="l" rtl="0"/>
            <a:r>
              <a:rPr lang="en-US" sz="1800" dirty="0">
                <a:latin typeface="Calibri" panose="020F0502020204030204" pitchFamily="34" charset="0"/>
                <a:cs typeface="Calibri" panose="020F0502020204030204" pitchFamily="34" charset="0"/>
              </a:rPr>
              <a:t>P(:,1)=P(:,1)-</a:t>
            </a:r>
            <a:r>
              <a:rPr lang="en-US" sz="1800" dirty="0" err="1">
                <a:latin typeface="Calibri" panose="020F0502020204030204" pitchFamily="34" charset="0"/>
                <a:cs typeface="Calibri" panose="020F0502020204030204" pitchFamily="34" charset="0"/>
              </a:rPr>
              <a:t>x_intersect</a:t>
            </a:r>
            <a:endParaRPr lang="en-US" sz="1800" dirty="0">
              <a:latin typeface="Calibri" panose="020F0502020204030204" pitchFamily="34" charset="0"/>
              <a:cs typeface="Calibri" panose="020F0502020204030204" pitchFamily="34" charset="0"/>
            </a:endParaRPr>
          </a:p>
          <a:p>
            <a:pPr lvl="8" algn="l" rtl="0"/>
            <a:r>
              <a:rPr lang="en-US" sz="1800" dirty="0">
                <a:latin typeface="Calibri" panose="020F0502020204030204" pitchFamily="34" charset="0"/>
                <a:cs typeface="Calibri" panose="020F0502020204030204" pitchFamily="34" charset="0"/>
              </a:rPr>
              <a:t>P(:,2)=P(:,2)-</a:t>
            </a:r>
            <a:r>
              <a:rPr lang="en-US" sz="1800" dirty="0" err="1" smtClean="0">
                <a:latin typeface="Calibri" panose="020F0502020204030204" pitchFamily="34" charset="0"/>
                <a:cs typeface="Calibri" panose="020F0502020204030204" pitchFamily="34" charset="0"/>
              </a:rPr>
              <a:t>y_intersect</a:t>
            </a:r>
            <a:endParaRPr lang="en-US" sz="1800" dirty="0">
              <a:latin typeface="Calibri" panose="020F0502020204030204" pitchFamily="34" charset="0"/>
              <a:cs typeface="Calibri" panose="020F0502020204030204" pitchFamily="34" charset="0"/>
            </a:endParaRPr>
          </a:p>
          <a:p>
            <a:pPr lvl="8" algn="l" rtl="0">
              <a:lnSpc>
                <a:spcPct val="150000"/>
              </a:lnSpc>
            </a:pPr>
            <a:r>
              <a:rPr lang="en-US" sz="1800" dirty="0">
                <a:latin typeface="Calibri" panose="020F0502020204030204" pitchFamily="34" charset="0"/>
                <a:cs typeface="Calibri" panose="020F0502020204030204" pitchFamily="34" charset="0"/>
              </a:rPr>
              <a:t> % Convert Pixel to mm</a:t>
            </a:r>
          </a:p>
          <a:p>
            <a:pPr lvl="8" algn="l" rtl="0"/>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ps_camera_x,ps_camera_y</a:t>
            </a:r>
            <a:r>
              <a:rPr lang="en-US" sz="1800" dirty="0">
                <a:latin typeface="Calibri" panose="020F0502020204030204" pitchFamily="34" charset="0"/>
                <a:cs typeface="Calibri" panose="020F0502020204030204" pitchFamily="34" charset="0"/>
              </a:rPr>
              <a:t>] = </a:t>
            </a:r>
            <a:r>
              <a:rPr lang="en-US" sz="1800" dirty="0" err="1">
                <a:latin typeface="Calibri" panose="020F0502020204030204" pitchFamily="34" charset="0"/>
                <a:cs typeface="Calibri" panose="020F0502020204030204" pitchFamily="34" charset="0"/>
              </a:rPr>
              <a:t>camera_calibration</a:t>
            </a:r>
            <a:r>
              <a:rPr lang="en-US" sz="1800" dirty="0">
                <a:latin typeface="Calibri" panose="020F0502020204030204" pitchFamily="34" charset="0"/>
                <a:cs typeface="Calibri" panose="020F0502020204030204" pitchFamily="34" charset="0"/>
              </a:rPr>
              <a:t>(P) </a:t>
            </a:r>
          </a:p>
          <a:p>
            <a:pPr lvl="8" algn="l" rtl="0"/>
            <a:r>
              <a:rPr lang="en-US" sz="1800" dirty="0">
                <a:latin typeface="Calibri" panose="020F0502020204030204" pitchFamily="34" charset="0"/>
                <a:cs typeface="Calibri" panose="020F0502020204030204" pitchFamily="34" charset="0"/>
              </a:rPr>
              <a:t> P(:,1)=P(:,1)*</a:t>
            </a:r>
            <a:r>
              <a:rPr lang="en-US" sz="1800" dirty="0" err="1">
                <a:latin typeface="Calibri" panose="020F0502020204030204" pitchFamily="34" charset="0"/>
                <a:cs typeface="Calibri" panose="020F0502020204030204" pitchFamily="34" charset="0"/>
              </a:rPr>
              <a:t>ps_camera_x</a:t>
            </a:r>
            <a:endParaRPr lang="en-US" sz="1800" dirty="0">
              <a:latin typeface="Calibri" panose="020F0502020204030204" pitchFamily="34" charset="0"/>
              <a:cs typeface="Calibri" panose="020F0502020204030204" pitchFamily="34" charset="0"/>
            </a:endParaRPr>
          </a:p>
          <a:p>
            <a:pPr lvl="8" algn="l" rtl="0"/>
            <a:r>
              <a:rPr lang="es-ES" sz="1800" dirty="0">
                <a:latin typeface="Calibri" panose="020F0502020204030204" pitchFamily="34" charset="0"/>
                <a:cs typeface="Calibri" panose="020F0502020204030204" pitchFamily="34" charset="0"/>
              </a:rPr>
              <a:t> P(:,2)=P(:,2)*</a:t>
            </a:r>
            <a:r>
              <a:rPr lang="es-ES" sz="1800" dirty="0" err="1" smtClean="0">
                <a:latin typeface="Calibri" panose="020F0502020204030204" pitchFamily="34" charset="0"/>
                <a:cs typeface="Calibri" panose="020F0502020204030204" pitchFamily="34" charset="0"/>
              </a:rPr>
              <a:t>ps_camera_y</a:t>
            </a:r>
            <a:endParaRPr lang="es-E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04218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par>
                          <p:cTn id="8" fill="hold">
                            <p:stCondLst>
                              <p:cond delay="2000"/>
                            </p:stCondLst>
                            <p:childTnLst>
                              <p:par>
                                <p:cTn id="9" presetID="6" presetClass="emph" presetSubtype="0" fill="hold" nodeType="afterEffect">
                                  <p:stCondLst>
                                    <p:cond delay="0"/>
                                  </p:stCondLst>
                                  <p:childTnLst>
                                    <p:animScale>
                                      <p:cBhvr>
                                        <p:cTn id="10" dur="2000" fill="hold"/>
                                        <p:tgtEl>
                                          <p:spTgt spid="8"/>
                                        </p:tgtEl>
                                      </p:cBhvr>
                                      <p:by x="120000" y="120000"/>
                                    </p:animScale>
                                  </p:childTnLst>
                                </p:cTn>
                              </p:par>
                              <p:par>
                                <p:cTn id="11" presetID="6" presetClass="emph" presetSubtype="0" fill="hold" grpId="0" nodeType="withEffect">
                                  <p:stCondLst>
                                    <p:cond delay="0"/>
                                  </p:stCondLst>
                                  <p:childTnLst>
                                    <p:animScale>
                                      <p:cBhvr>
                                        <p:cTn id="12" dur="2000" fill="hold"/>
                                        <p:tgtEl>
                                          <p:spTgt spid="9"/>
                                        </p:tgtEl>
                                      </p:cBhvr>
                                      <p:by x="120000" y="120000"/>
                                    </p:animScale>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444500" lvl="8" indent="-444500">
              <a:buSzPct val="75000"/>
              <a:defRPr sz="1800"/>
            </a:pPr>
            <a:r>
              <a:rPr lang="en-US" sz="3200" b="1" dirty="0">
                <a:latin typeface="Calibri" panose="020F0502020204030204" pitchFamily="34" charset="0"/>
                <a:cs typeface="Calibri" panose="020F0502020204030204" pitchFamily="34" charset="0"/>
              </a:rPr>
              <a:t>Workflow of the semi real-time interventional device alignment </a:t>
            </a:r>
          </a:p>
        </p:txBody>
      </p:sp>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l="13357" t="11529" r="13808" b="12667"/>
          <a:stretch/>
        </p:blipFill>
        <p:spPr>
          <a:xfrm>
            <a:off x="105217" y="4647531"/>
            <a:ext cx="1949632" cy="1463040"/>
          </a:xfrm>
          <a:prstGeom prst="rect">
            <a:avLst/>
          </a:prstGeom>
        </p:spPr>
      </p:pic>
      <p:sp>
        <p:nvSpPr>
          <p:cNvPr id="10" name="Rounded Rectangle 9">
            <a:hlinkClick r:id="" action="ppaction://hlinkshowjump?jump=nextslide"/>
          </p:cNvPr>
          <p:cNvSpPr/>
          <p:nvPr/>
        </p:nvSpPr>
        <p:spPr>
          <a:xfrm>
            <a:off x="6193444" y="3257442"/>
            <a:ext cx="2759460"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rPr>
              <a:t>Nearly real-time</a:t>
            </a:r>
          </a:p>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dirty="0" smtClean="0">
                <a:ln>
                  <a:noFill/>
                </a:ln>
                <a:solidFill>
                  <a:schemeClr val="tx1"/>
                </a:solidFill>
                <a:effectLst/>
                <a:uFillTx/>
                <a:latin typeface="Calibri" panose="020F0502020204030204" pitchFamily="34" charset="0"/>
                <a:cs typeface="Calibri" panose="020F0502020204030204" pitchFamily="34" charset="0"/>
                <a:sym typeface="Helvetica Light"/>
              </a:rPr>
              <a:t>image acquisition</a:t>
            </a:r>
            <a:endPar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14" name="Rounded Rectangle 13">
            <a:hlinkClick r:id="" action="ppaction://hlinkshowjump?jump=nextslide"/>
          </p:cNvPr>
          <p:cNvSpPr/>
          <p:nvPr/>
        </p:nvSpPr>
        <p:spPr>
          <a:xfrm>
            <a:off x="9780606" y="3203087"/>
            <a:ext cx="2926080"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rtl="0" latinLnBrk="1" hangingPunct="0"/>
            <a:r>
              <a:rPr lang="en-US" sz="2800" dirty="0" smtClean="0">
                <a:solidFill>
                  <a:schemeClr val="tx1"/>
                </a:solidFill>
                <a:latin typeface="Calibri" panose="020F0502020204030204" pitchFamily="34" charset="0"/>
                <a:cs typeface="Calibri" panose="020F0502020204030204" pitchFamily="34" charset="0"/>
              </a:rPr>
              <a:t>Navigation </a:t>
            </a:r>
          </a:p>
          <a:p>
            <a:pPr rtl="0" latinLnBrk="1" hangingPunct="0"/>
            <a:r>
              <a:rPr lang="en-US" sz="2800" dirty="0" smtClean="0">
                <a:solidFill>
                  <a:schemeClr val="tx1"/>
                </a:solidFill>
                <a:latin typeface="Calibri" panose="020F0502020204030204" pitchFamily="34" charset="0"/>
                <a:cs typeface="Calibri" panose="020F0502020204030204" pitchFamily="34" charset="0"/>
              </a:rPr>
              <a:t>workstation</a:t>
            </a:r>
            <a:endParaRPr lang="en-US" sz="2800" dirty="0">
              <a:solidFill>
                <a:schemeClr val="tx1"/>
              </a:solidFill>
              <a:latin typeface="Calibri" panose="020F0502020204030204" pitchFamily="34" charset="0"/>
              <a:cs typeface="Calibri" panose="020F0502020204030204" pitchFamily="34" charset="0"/>
            </a:endParaRPr>
          </a:p>
        </p:txBody>
      </p:sp>
      <p:sp>
        <p:nvSpPr>
          <p:cNvPr id="15" name="Rounded Rectangle 14">
            <a:hlinkClick r:id="" action="ppaction://hlinkshowjump?jump=nextslide"/>
          </p:cNvPr>
          <p:cNvSpPr/>
          <p:nvPr/>
        </p:nvSpPr>
        <p:spPr>
          <a:xfrm>
            <a:off x="1457323" y="6689532"/>
            <a:ext cx="1938528" cy="2020411"/>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Robotic/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mechanical device</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 translation</a:t>
            </a:r>
            <a:endParaRPr lang="en-US" sz="2800" dirty="0">
              <a:solidFill>
                <a:schemeClr val="tx1"/>
              </a:solidFill>
              <a:latin typeface="Calibri" panose="020F0502020204030204" pitchFamily="34" charset="0"/>
              <a:cs typeface="Calibri" panose="020F0502020204030204" pitchFamily="34" charset="0"/>
            </a:endParaRPr>
          </a:p>
        </p:txBody>
      </p:sp>
      <p:sp>
        <p:nvSpPr>
          <p:cNvPr id="28" name="Rounded Rectangle 27">
            <a:hlinkClick r:id="" action="ppaction://hlinkshowjump?jump=nextslide"/>
          </p:cNvPr>
          <p:cNvSpPr/>
          <p:nvPr/>
        </p:nvSpPr>
        <p:spPr>
          <a:xfrm>
            <a:off x="9547264" y="6055715"/>
            <a:ext cx="3291840" cy="1069848"/>
          </a:xfrm>
          <a:prstGeom prst="roundRect">
            <a:avLst/>
          </a:prstGeom>
          <a:solidFill>
            <a:srgbClr val="B2D983"/>
          </a:solidFill>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Rotational</a:t>
            </a:r>
            <a:r>
              <a:rPr lang="en-US" sz="2800" dirty="0">
                <a:solidFill>
                  <a:schemeClr val="tx1"/>
                </a:solidFill>
                <a:latin typeface="Calibri" panose="020F0502020204030204" pitchFamily="34" charset="0"/>
                <a:cs typeface="Calibri" panose="020F0502020204030204" pitchFamily="34" charset="0"/>
              </a:rPr>
              <a:t> </a:t>
            </a:r>
            <a:r>
              <a:rPr lang="en-US" sz="2800" dirty="0" smtClean="0">
                <a:solidFill>
                  <a:schemeClr val="tx1"/>
                </a:solidFill>
                <a:latin typeface="Calibri" panose="020F0502020204030204" pitchFamily="34" charset="0"/>
                <a:cs typeface="Calibri" panose="020F0502020204030204" pitchFamily="34" charset="0"/>
              </a:rPr>
              <a:t>alignment </a:t>
            </a:r>
            <a:r>
              <a:rPr lang="en-US" sz="2800" dirty="0">
                <a:solidFill>
                  <a:schemeClr val="tx1"/>
                </a:solidFill>
                <a:latin typeface="Calibri" panose="020F0502020204030204" pitchFamily="34" charset="0"/>
                <a:cs typeface="Calibri" panose="020F0502020204030204" pitchFamily="34" charset="0"/>
              </a:rPr>
              <a:t>detection</a:t>
            </a:r>
          </a:p>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p:txBody>
      </p:sp>
      <p:sp>
        <p:nvSpPr>
          <p:cNvPr id="31" name="Rounded Rectangle 30">
            <a:hlinkClick r:id="" action="ppaction://hlinkshowjump?jump=nextslide"/>
          </p:cNvPr>
          <p:cNvSpPr/>
          <p:nvPr/>
        </p:nvSpPr>
        <p:spPr>
          <a:xfrm>
            <a:off x="9526736" y="7950941"/>
            <a:ext cx="3291840" cy="1069848"/>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Alignment controller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processing</a:t>
            </a:r>
            <a:endParaRPr lang="en-US" sz="2800" dirty="0">
              <a:solidFill>
                <a:schemeClr val="tx1"/>
              </a:solidFill>
              <a:latin typeface="Calibri" panose="020F0502020204030204" pitchFamily="34" charset="0"/>
              <a:cs typeface="Calibri" panose="020F0502020204030204" pitchFamily="34" charset="0"/>
            </a:endParaRPr>
          </a:p>
        </p:txBody>
      </p:sp>
      <p:sp>
        <p:nvSpPr>
          <p:cNvPr id="33" name="Rounded Rectangle 32">
            <a:hlinkClick r:id="" action="ppaction://hlinkshowjump?jump=nextslide"/>
          </p:cNvPr>
          <p:cNvSpPr/>
          <p:nvPr/>
        </p:nvSpPr>
        <p:spPr>
          <a:xfrm>
            <a:off x="3642608" y="6075628"/>
            <a:ext cx="3291840" cy="1069848"/>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Translational             alignment </a:t>
            </a:r>
            <a:r>
              <a:rPr lang="en-US" sz="2800" dirty="0">
                <a:solidFill>
                  <a:schemeClr val="tx1"/>
                </a:solidFill>
                <a:latin typeface="Calibri" panose="020F0502020204030204" pitchFamily="34" charset="0"/>
                <a:cs typeface="Calibri" panose="020F0502020204030204" pitchFamily="34" charset="0"/>
              </a:rPr>
              <a:t>detection</a:t>
            </a:r>
          </a:p>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p:txBody>
      </p:sp>
      <p:sp>
        <p:nvSpPr>
          <p:cNvPr id="34" name="Rounded Rectangle 33">
            <a:hlinkClick r:id="" action="ppaction://hlinkshowjump?jump=nextslide"/>
          </p:cNvPr>
          <p:cNvSpPr/>
          <p:nvPr/>
        </p:nvSpPr>
        <p:spPr>
          <a:xfrm>
            <a:off x="3714616" y="7970313"/>
            <a:ext cx="3223988"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Alignment controller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processing</a:t>
            </a:r>
            <a:endParaRPr lang="en-US" sz="2800" dirty="0">
              <a:solidFill>
                <a:schemeClr val="tx1"/>
              </a:solidFill>
              <a:latin typeface="Calibri" panose="020F0502020204030204" pitchFamily="34" charset="0"/>
              <a:cs typeface="Calibri" panose="020F0502020204030204" pitchFamily="34" charset="0"/>
            </a:endParaRPr>
          </a:p>
        </p:txBody>
      </p:sp>
      <p:sp>
        <p:nvSpPr>
          <p:cNvPr id="35" name="Rounded Rectangle 34">
            <a:hlinkClick r:id="" action="ppaction://hlinkshowjump?jump=nextslide"/>
          </p:cNvPr>
          <p:cNvSpPr/>
          <p:nvPr/>
        </p:nvSpPr>
        <p:spPr>
          <a:xfrm>
            <a:off x="7244177" y="6572866"/>
            <a:ext cx="1929384" cy="2020411"/>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a:solidFill>
                  <a:schemeClr val="tx1"/>
                </a:solidFill>
                <a:latin typeface="Calibri" panose="020F0502020204030204" pitchFamily="34" charset="0"/>
                <a:cs typeface="Calibri" panose="020F0502020204030204" pitchFamily="34" charset="0"/>
              </a:rPr>
              <a:t>Robotic</a:t>
            </a:r>
            <a:r>
              <a:rPr lang="en-US" sz="2800" dirty="0" smtClean="0">
                <a:solidFill>
                  <a:schemeClr val="tx1"/>
                </a:solidFill>
                <a:latin typeface="Calibri" panose="020F0502020204030204" pitchFamily="34" charset="0"/>
                <a:cs typeface="Calibri" panose="020F0502020204030204" pitchFamily="34" charset="0"/>
              </a:rPr>
              <a:t>/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mechanical device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rotation</a:t>
            </a:r>
            <a:endParaRPr lang="en-US" sz="2800" dirty="0">
              <a:solidFill>
                <a:schemeClr val="tx1"/>
              </a:solidFill>
              <a:latin typeface="Calibri" panose="020F0502020204030204" pitchFamily="34" charset="0"/>
              <a:cs typeface="Calibri" panose="020F0502020204030204" pitchFamily="34" charset="0"/>
            </a:endParaRPr>
          </a:p>
        </p:txBody>
      </p:sp>
      <p:sp>
        <p:nvSpPr>
          <p:cNvPr id="27" name="Rounded Rectangle 26">
            <a:hlinkClick r:id="" action="ppaction://hlinkshowjump?jump=nextslide"/>
          </p:cNvPr>
          <p:cNvSpPr/>
          <p:nvPr/>
        </p:nvSpPr>
        <p:spPr>
          <a:xfrm>
            <a:off x="2560782" y="3308366"/>
            <a:ext cx="2759460"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rPr>
              <a:t>MRI host</a:t>
            </a:r>
          </a:p>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dirty="0" smtClean="0">
                <a:ln>
                  <a:noFill/>
                </a:ln>
                <a:solidFill>
                  <a:schemeClr val="tx1"/>
                </a:solidFill>
                <a:effectLst/>
                <a:uFillTx/>
                <a:latin typeface="Calibri" panose="020F0502020204030204" pitchFamily="34" charset="0"/>
                <a:cs typeface="Calibri" panose="020F0502020204030204" pitchFamily="34" charset="0"/>
                <a:sym typeface="Helvetica Light"/>
              </a:rPr>
              <a:t> workstation</a:t>
            </a:r>
            <a:endPar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cxnSp>
        <p:nvCxnSpPr>
          <p:cNvPr id="3" name="Straight Connector 2"/>
          <p:cNvCxnSpPr>
            <a:stCxn id="24" idx="0"/>
          </p:cNvCxnSpPr>
          <p:nvPr/>
        </p:nvCxnSpPr>
        <p:spPr>
          <a:xfrm flipV="1">
            <a:off x="1080033" y="3823043"/>
            <a:ext cx="0" cy="824488"/>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8" name="Straight Arrow Connector 7"/>
          <p:cNvCxnSpPr/>
          <p:nvPr/>
        </p:nvCxnSpPr>
        <p:spPr>
          <a:xfrm>
            <a:off x="1078920" y="3829523"/>
            <a:ext cx="146304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9" name="Straight Arrow Connector 28"/>
          <p:cNvCxnSpPr/>
          <p:nvPr/>
        </p:nvCxnSpPr>
        <p:spPr>
          <a:xfrm>
            <a:off x="5331976" y="3799283"/>
            <a:ext cx="82296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0" name="Straight Arrow Connector 29"/>
          <p:cNvCxnSpPr/>
          <p:nvPr/>
        </p:nvCxnSpPr>
        <p:spPr>
          <a:xfrm>
            <a:off x="8952904" y="3790921"/>
            <a:ext cx="82296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2" name="Straight Arrow Connector 11"/>
          <p:cNvCxnSpPr/>
          <p:nvPr/>
        </p:nvCxnSpPr>
        <p:spPr>
          <a:xfrm>
            <a:off x="11243646" y="4318355"/>
            <a:ext cx="0" cy="173736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6" name="Straight Arrow Connector 15"/>
          <p:cNvCxnSpPr>
            <a:stCxn id="28" idx="2"/>
            <a:endCxn id="31" idx="0"/>
          </p:cNvCxnSpPr>
          <p:nvPr/>
        </p:nvCxnSpPr>
        <p:spPr>
          <a:xfrm flipH="1">
            <a:off x="11172656" y="7125563"/>
            <a:ext cx="0" cy="82537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6" name="Straight Connector 35"/>
          <p:cNvCxnSpPr>
            <a:stCxn id="31" idx="1"/>
          </p:cNvCxnSpPr>
          <p:nvPr/>
        </p:nvCxnSpPr>
        <p:spPr>
          <a:xfrm flipH="1">
            <a:off x="9385004" y="8485865"/>
            <a:ext cx="141732"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39" name="Straight Connector 38"/>
          <p:cNvCxnSpPr/>
          <p:nvPr/>
        </p:nvCxnSpPr>
        <p:spPr>
          <a:xfrm flipV="1">
            <a:off x="9385004" y="7562800"/>
            <a:ext cx="0" cy="91440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42" name="Straight Arrow Connector 41"/>
          <p:cNvCxnSpPr/>
          <p:nvPr/>
        </p:nvCxnSpPr>
        <p:spPr>
          <a:xfrm flipH="1">
            <a:off x="3395851" y="7707699"/>
            <a:ext cx="18288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4" name="Straight Connector 43"/>
          <p:cNvCxnSpPr>
            <a:stCxn id="35" idx="1"/>
            <a:endCxn id="35" idx="1"/>
          </p:cNvCxnSpPr>
          <p:nvPr/>
        </p:nvCxnSpPr>
        <p:spPr>
          <a:xfrm>
            <a:off x="7244177" y="7583072"/>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49" name="Straight Arrow Connector 48"/>
          <p:cNvCxnSpPr>
            <a:stCxn id="33" idx="2"/>
            <a:endCxn id="34" idx="0"/>
          </p:cNvCxnSpPr>
          <p:nvPr/>
        </p:nvCxnSpPr>
        <p:spPr>
          <a:xfrm>
            <a:off x="5288528" y="7145476"/>
            <a:ext cx="0" cy="824837"/>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3" name="Straight Connector 52"/>
          <p:cNvCxnSpPr/>
          <p:nvPr/>
        </p:nvCxnSpPr>
        <p:spPr>
          <a:xfrm flipV="1">
            <a:off x="3578731" y="7699737"/>
            <a:ext cx="0" cy="82296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55" name="Straight Arrow Connector 54"/>
          <p:cNvCxnSpPr/>
          <p:nvPr/>
        </p:nvCxnSpPr>
        <p:spPr>
          <a:xfrm flipH="1">
            <a:off x="9166696" y="7541096"/>
            <a:ext cx="22860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7" name="Straight Connector 56"/>
          <p:cNvCxnSpPr>
            <a:stCxn id="34" idx="1"/>
            <a:endCxn id="34" idx="1"/>
          </p:cNvCxnSpPr>
          <p:nvPr/>
        </p:nvCxnSpPr>
        <p:spPr>
          <a:xfrm>
            <a:off x="3714616" y="8503793"/>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59" name="Straight Connector 58"/>
          <p:cNvCxnSpPr>
            <a:stCxn id="34" idx="1"/>
            <a:endCxn id="34" idx="1"/>
          </p:cNvCxnSpPr>
          <p:nvPr/>
        </p:nvCxnSpPr>
        <p:spPr>
          <a:xfrm>
            <a:off x="3714616" y="8503793"/>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61" name="Straight Connector 60"/>
          <p:cNvCxnSpPr/>
          <p:nvPr/>
        </p:nvCxnSpPr>
        <p:spPr>
          <a:xfrm>
            <a:off x="3602648" y="8503792"/>
            <a:ext cx="91440"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1" name="Straight Connector 70"/>
          <p:cNvCxnSpPr/>
          <p:nvPr/>
        </p:nvCxnSpPr>
        <p:spPr>
          <a:xfrm flipH="1" flipV="1">
            <a:off x="1029792" y="7699737"/>
            <a:ext cx="365760" cy="1"/>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3" name="Straight Arrow Connector 72"/>
          <p:cNvCxnSpPr/>
          <p:nvPr/>
        </p:nvCxnSpPr>
        <p:spPr>
          <a:xfrm flipV="1">
            <a:off x="1029792" y="6156053"/>
            <a:ext cx="0" cy="1543684"/>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75" name="Straight Connector 74"/>
          <p:cNvCxnSpPr/>
          <p:nvPr/>
        </p:nvCxnSpPr>
        <p:spPr>
          <a:xfrm flipH="1" flipV="1">
            <a:off x="7131040" y="7562800"/>
            <a:ext cx="91440"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7" name="Straight Connector 76"/>
          <p:cNvCxnSpPr/>
          <p:nvPr/>
        </p:nvCxnSpPr>
        <p:spPr>
          <a:xfrm flipV="1">
            <a:off x="7117328" y="6604992"/>
            <a:ext cx="0" cy="950976"/>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8" name="Straight Arrow Connector 77"/>
          <p:cNvCxnSpPr/>
          <p:nvPr/>
        </p:nvCxnSpPr>
        <p:spPr>
          <a:xfrm flipH="1">
            <a:off x="6934448" y="6604992"/>
            <a:ext cx="18288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516672272"/>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108747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444500" lvl="8" indent="-444500">
              <a:buSzPct val="75000"/>
              <a:defRPr sz="1800"/>
            </a:pPr>
            <a:r>
              <a:rPr lang="en-US" sz="3200" b="1" dirty="0" smtClean="0">
                <a:latin typeface="Calibri" panose="020F0502020204030204" pitchFamily="34" charset="0"/>
                <a:cs typeface="Calibri" panose="020F0502020204030204" pitchFamily="34" charset="0"/>
              </a:rPr>
              <a:t>Graphical user interface</a:t>
            </a:r>
          </a:p>
          <a:p>
            <a:pPr marL="444500" lvl="8" indent="-444500">
              <a:buSzPct val="75000"/>
              <a:defRPr sz="1800"/>
            </a:pPr>
            <a:r>
              <a:rPr lang="en-US" sz="3200" b="1" dirty="0" smtClean="0">
                <a:latin typeface="Calibri" panose="020F0502020204030204" pitchFamily="34" charset="0"/>
                <a:cs typeface="Calibri" panose="020F0502020204030204" pitchFamily="34" charset="0"/>
              </a:rPr>
              <a:t>7. Alignment detection</a:t>
            </a:r>
            <a:endParaRPr lang="en-US" sz="3200" b="1"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rotWithShape="1">
          <a:blip r:embed="rId3"/>
          <a:srcRect l="3512" t="4720" r="2958" b="13578"/>
          <a:stretch/>
        </p:blipFill>
        <p:spPr>
          <a:xfrm>
            <a:off x="165696" y="2716560"/>
            <a:ext cx="12660585" cy="6217920"/>
          </a:xfrm>
          <a:prstGeom prst="rect">
            <a:avLst/>
          </a:prstGeom>
        </p:spPr>
      </p:pic>
      <p:pic>
        <p:nvPicPr>
          <p:cNvPr id="8" name="Picture 7"/>
          <p:cNvPicPr>
            <a:picLocks noChangeAspect="1"/>
          </p:cNvPicPr>
          <p:nvPr/>
        </p:nvPicPr>
        <p:blipFill rotWithShape="1">
          <a:blip r:embed="rId3"/>
          <a:srcRect l="34898" t="40674" r="50208" b="17694"/>
          <a:stretch/>
        </p:blipFill>
        <p:spPr>
          <a:xfrm>
            <a:off x="4414169" y="5452864"/>
            <a:ext cx="2016223" cy="3168352"/>
          </a:xfrm>
          <a:prstGeom prst="rect">
            <a:avLst/>
          </a:prstGeom>
        </p:spPr>
      </p:pic>
      <p:sp>
        <p:nvSpPr>
          <p:cNvPr id="6" name="TextBox 5"/>
          <p:cNvSpPr txBox="1"/>
          <p:nvPr/>
        </p:nvSpPr>
        <p:spPr>
          <a:xfrm>
            <a:off x="395142" y="2716560"/>
            <a:ext cx="2650874" cy="287258"/>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rPr>
              <a:t>Automated alignment detection GUI</a:t>
            </a:r>
            <a:endParaRPr kumimoji="0" lang="en-US" sz="1200" b="0" i="0" u="none" strike="noStrike" cap="none" spc="0" normalizeH="0" baseline="0" dirty="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endParaRPr>
          </a:p>
        </p:txBody>
      </p:sp>
      <p:sp>
        <p:nvSpPr>
          <p:cNvPr id="7" name="Rectangle 6"/>
          <p:cNvSpPr/>
          <p:nvPr/>
        </p:nvSpPr>
        <p:spPr>
          <a:xfrm>
            <a:off x="6473664" y="5452864"/>
            <a:ext cx="6492240" cy="3566160"/>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endParaRPr lang="en-US" sz="2400" dirty="0" smtClean="0">
              <a:latin typeface="Calibri" panose="020F0502020204030204" pitchFamily="34" charset="0"/>
              <a:cs typeface="Calibri" panose="020F0502020204030204" pitchFamily="34" charset="0"/>
            </a:endParaRPr>
          </a:p>
          <a:p>
            <a:pPr algn="l"/>
            <a:endParaRPr lang="en-US" sz="2400" dirty="0">
              <a:latin typeface="Calibri" panose="020F0502020204030204" pitchFamily="34" charset="0"/>
              <a:cs typeface="Calibri" panose="020F0502020204030204" pitchFamily="34" charset="0"/>
            </a:endParaRPr>
          </a:p>
          <a:p>
            <a:pPr algn="l"/>
            <a:endParaRPr lang="en-US" sz="2400" dirty="0" smtClean="0">
              <a:latin typeface="Calibri" panose="020F0502020204030204" pitchFamily="34" charset="0"/>
              <a:cs typeface="Calibri" panose="020F0502020204030204" pitchFamily="34" charset="0"/>
            </a:endParaRPr>
          </a:p>
          <a:p>
            <a:pPr algn="l"/>
            <a:endParaRPr lang="en-US" sz="2400" dirty="0">
              <a:latin typeface="Calibri" panose="020F0502020204030204" pitchFamily="34" charset="0"/>
              <a:cs typeface="Calibri" panose="020F0502020204030204" pitchFamily="34" charset="0"/>
            </a:endParaRPr>
          </a:p>
          <a:p>
            <a:pPr algn="l"/>
            <a:endParaRPr lang="en-US" sz="2400" dirty="0" smtClean="0">
              <a:latin typeface="Calibri" panose="020F0502020204030204" pitchFamily="34" charset="0"/>
              <a:cs typeface="Calibri" panose="020F0502020204030204" pitchFamily="34" charset="0"/>
            </a:endParaRPr>
          </a:p>
          <a:p>
            <a:pPr algn="l"/>
            <a:endParaRPr lang="en-US" sz="2400" dirty="0">
              <a:latin typeface="Calibri" panose="020F0502020204030204" pitchFamily="34" charset="0"/>
              <a:cs typeface="Calibri" panose="020F0502020204030204" pitchFamily="34" charset="0"/>
            </a:endParaRPr>
          </a:p>
          <a:p>
            <a:pPr algn="l"/>
            <a:endParaRPr lang="en-US" sz="2400" dirty="0" smtClean="0">
              <a:latin typeface="Calibri" panose="020F0502020204030204" pitchFamily="34" charset="0"/>
              <a:cs typeface="Calibri" panose="020F0502020204030204" pitchFamily="34" charset="0"/>
            </a:endParaRPr>
          </a:p>
          <a:p>
            <a:pPr algn="l"/>
            <a:endParaRPr lang="en-US" sz="2400" dirty="0">
              <a:latin typeface="Calibri" panose="020F0502020204030204" pitchFamily="34" charset="0"/>
              <a:cs typeface="Calibri" panose="020F0502020204030204" pitchFamily="34" charset="0"/>
            </a:endParaRPr>
          </a:p>
          <a:p>
            <a:pPr algn="l"/>
            <a:endParaRPr lang="en-US" sz="2400" dirty="0" smtClean="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rotWithShape="1">
          <a:blip r:embed="rId4"/>
          <a:srcRect l="13473" t="22438" r="51661" b="50000"/>
          <a:stretch/>
        </p:blipFill>
        <p:spPr>
          <a:xfrm>
            <a:off x="7006456" y="5606551"/>
            <a:ext cx="2057400" cy="914400"/>
          </a:xfrm>
          <a:prstGeom prst="rect">
            <a:avLst/>
          </a:prstGeom>
        </p:spPr>
      </p:pic>
      <p:pic>
        <p:nvPicPr>
          <p:cNvPr id="10" name="Picture 9"/>
          <p:cNvPicPr>
            <a:picLocks noChangeAspect="1"/>
          </p:cNvPicPr>
          <p:nvPr/>
        </p:nvPicPr>
        <p:blipFill rotWithShape="1">
          <a:blip r:embed="rId5"/>
          <a:srcRect l="26377" t="27666" r="34321" b="49032"/>
          <a:stretch/>
        </p:blipFill>
        <p:spPr>
          <a:xfrm>
            <a:off x="6718424" y="6532984"/>
            <a:ext cx="3456385" cy="1152128"/>
          </a:xfrm>
          <a:prstGeom prst="rect">
            <a:avLst/>
          </a:prstGeom>
        </p:spPr>
      </p:pic>
      <p:pic>
        <p:nvPicPr>
          <p:cNvPr id="12" name="Picture 11"/>
          <p:cNvPicPr>
            <a:picLocks noChangeAspect="1"/>
          </p:cNvPicPr>
          <p:nvPr/>
        </p:nvPicPr>
        <p:blipFill rotWithShape="1">
          <a:blip r:embed="rId5"/>
          <a:srcRect l="19008" t="61232" r="30077" b="14563"/>
          <a:stretch/>
        </p:blipFill>
        <p:spPr>
          <a:xfrm>
            <a:off x="6842048" y="7723619"/>
            <a:ext cx="4477613" cy="1196738"/>
          </a:xfrm>
          <a:prstGeom prst="rect">
            <a:avLst/>
          </a:prstGeom>
        </p:spPr>
      </p:pic>
      <p:sp>
        <p:nvSpPr>
          <p:cNvPr id="9" name="Rectangle 8"/>
          <p:cNvSpPr/>
          <p:nvPr/>
        </p:nvSpPr>
        <p:spPr>
          <a:xfrm>
            <a:off x="4414168" y="5486400"/>
            <a:ext cx="2016224" cy="3182112"/>
          </a:xfrm>
          <a:prstGeom prst="rect">
            <a:avLst/>
          </a:prstGeom>
          <a:noFill/>
          <a:ln w="76200" cap="flat">
            <a:solidFill>
              <a:srgbClr val="8DC648"/>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2962945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par>
                          <p:cTn id="8" fill="hold">
                            <p:stCondLst>
                              <p:cond delay="2000"/>
                            </p:stCondLst>
                            <p:childTnLst>
                              <p:par>
                                <p:cTn id="9" presetID="6" presetClass="emph" presetSubtype="0" fill="hold" nodeType="afterEffect">
                                  <p:stCondLst>
                                    <p:cond delay="0"/>
                                  </p:stCondLst>
                                  <p:childTnLst>
                                    <p:animScale>
                                      <p:cBhvr>
                                        <p:cTn id="10" dur="2000" fill="hold"/>
                                        <p:tgtEl>
                                          <p:spTgt spid="8"/>
                                        </p:tgtEl>
                                      </p:cBhvr>
                                      <p:by x="120000" y="120000"/>
                                    </p:animScale>
                                  </p:childTnLst>
                                </p:cTn>
                              </p:par>
                              <p:par>
                                <p:cTn id="11" presetID="6" presetClass="emph" presetSubtype="0" fill="hold" grpId="0" nodeType="withEffect">
                                  <p:stCondLst>
                                    <p:cond delay="0"/>
                                  </p:stCondLst>
                                  <p:childTnLst>
                                    <p:animScale>
                                      <p:cBhvr>
                                        <p:cTn id="12" dur="2000" fill="hold"/>
                                        <p:tgtEl>
                                          <p:spTgt spid="9"/>
                                        </p:tgtEl>
                                      </p:cBhvr>
                                      <p:by x="120000" y="120000"/>
                                    </p:animScale>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9"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444500" lvl="8" indent="-444500">
              <a:buSzPct val="75000"/>
              <a:defRPr sz="1800"/>
            </a:pPr>
            <a:r>
              <a:rPr lang="en-US" sz="3200" b="1" dirty="0">
                <a:latin typeface="Calibri" panose="020F0502020204030204" pitchFamily="34" charset="0"/>
                <a:cs typeface="Calibri" panose="020F0502020204030204" pitchFamily="34" charset="0"/>
              </a:rPr>
              <a:t>Workflow of the semi real-time interventional device alignment </a:t>
            </a:r>
          </a:p>
        </p:txBody>
      </p:sp>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l="13357" t="11529" r="13808" b="12667"/>
          <a:stretch/>
        </p:blipFill>
        <p:spPr>
          <a:xfrm>
            <a:off x="105217" y="4647531"/>
            <a:ext cx="1949632" cy="1463040"/>
          </a:xfrm>
          <a:prstGeom prst="rect">
            <a:avLst/>
          </a:prstGeom>
        </p:spPr>
      </p:pic>
      <p:sp>
        <p:nvSpPr>
          <p:cNvPr id="10" name="Rounded Rectangle 9">
            <a:hlinkClick r:id="" action="ppaction://hlinkshowjump?jump=nextslide"/>
          </p:cNvPr>
          <p:cNvSpPr/>
          <p:nvPr/>
        </p:nvSpPr>
        <p:spPr>
          <a:xfrm>
            <a:off x="6193444" y="3257442"/>
            <a:ext cx="2759460"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rPr>
              <a:t>Nearly real-time</a:t>
            </a:r>
          </a:p>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dirty="0" smtClean="0">
                <a:ln>
                  <a:noFill/>
                </a:ln>
                <a:solidFill>
                  <a:schemeClr val="tx1"/>
                </a:solidFill>
                <a:effectLst/>
                <a:uFillTx/>
                <a:latin typeface="Calibri" panose="020F0502020204030204" pitchFamily="34" charset="0"/>
                <a:cs typeface="Calibri" panose="020F0502020204030204" pitchFamily="34" charset="0"/>
                <a:sym typeface="Helvetica Light"/>
              </a:rPr>
              <a:t>image acquisition</a:t>
            </a:r>
            <a:endPar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14" name="Rounded Rectangle 13">
            <a:hlinkClick r:id="" action="ppaction://hlinkshowjump?jump=nextslide"/>
          </p:cNvPr>
          <p:cNvSpPr/>
          <p:nvPr/>
        </p:nvSpPr>
        <p:spPr>
          <a:xfrm>
            <a:off x="9780606" y="3203087"/>
            <a:ext cx="2926080"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rtl="0" latinLnBrk="1" hangingPunct="0"/>
            <a:r>
              <a:rPr lang="en-US" sz="2800" dirty="0" smtClean="0">
                <a:solidFill>
                  <a:schemeClr val="tx1"/>
                </a:solidFill>
                <a:latin typeface="Calibri" panose="020F0502020204030204" pitchFamily="34" charset="0"/>
                <a:cs typeface="Calibri" panose="020F0502020204030204" pitchFamily="34" charset="0"/>
              </a:rPr>
              <a:t>Navigation</a:t>
            </a:r>
          </a:p>
          <a:p>
            <a:pPr rtl="0" latinLnBrk="1" hangingPunct="0"/>
            <a:r>
              <a:rPr lang="en-US" sz="2800" dirty="0" smtClean="0">
                <a:solidFill>
                  <a:schemeClr val="tx1"/>
                </a:solidFill>
                <a:latin typeface="Calibri" panose="020F0502020204030204" pitchFamily="34" charset="0"/>
                <a:cs typeface="Calibri" panose="020F0502020204030204" pitchFamily="34" charset="0"/>
              </a:rPr>
              <a:t>Workstation</a:t>
            </a:r>
            <a:endParaRPr lang="en-US" sz="2800" dirty="0">
              <a:solidFill>
                <a:schemeClr val="tx1"/>
              </a:solidFill>
              <a:latin typeface="Calibri" panose="020F0502020204030204" pitchFamily="34" charset="0"/>
              <a:cs typeface="Calibri" panose="020F0502020204030204" pitchFamily="34" charset="0"/>
            </a:endParaRPr>
          </a:p>
        </p:txBody>
      </p:sp>
      <p:sp>
        <p:nvSpPr>
          <p:cNvPr id="15" name="Rounded Rectangle 14">
            <a:hlinkClick r:id="" action="ppaction://hlinkshowjump?jump=nextslide"/>
          </p:cNvPr>
          <p:cNvSpPr/>
          <p:nvPr/>
        </p:nvSpPr>
        <p:spPr>
          <a:xfrm>
            <a:off x="1457323" y="6689532"/>
            <a:ext cx="1938528" cy="2020411"/>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Robotic/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mechanical device</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 translation</a:t>
            </a:r>
            <a:endParaRPr lang="en-US" sz="2800" dirty="0">
              <a:solidFill>
                <a:schemeClr val="tx1"/>
              </a:solidFill>
              <a:latin typeface="Calibri" panose="020F0502020204030204" pitchFamily="34" charset="0"/>
              <a:cs typeface="Calibri" panose="020F0502020204030204" pitchFamily="34" charset="0"/>
            </a:endParaRPr>
          </a:p>
        </p:txBody>
      </p:sp>
      <p:sp>
        <p:nvSpPr>
          <p:cNvPr id="5" name="TextBox 4"/>
          <p:cNvSpPr txBox="1"/>
          <p:nvPr/>
        </p:nvSpPr>
        <p:spPr>
          <a:xfrm>
            <a:off x="-4586832" y="556972"/>
            <a:ext cx="3619238"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dirty="0" smtClean="0">
                <a:solidFill>
                  <a:srgbClr val="000000"/>
                </a:solidFill>
              </a:rPr>
              <a:t>Micro positioning device image</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8" name="Rounded Rectangle 27">
            <a:hlinkClick r:id="" action="ppaction://hlinkshowjump?jump=nextslide"/>
          </p:cNvPr>
          <p:cNvSpPr/>
          <p:nvPr/>
        </p:nvSpPr>
        <p:spPr>
          <a:xfrm>
            <a:off x="9547264" y="6055715"/>
            <a:ext cx="3291840" cy="1069848"/>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Rotational</a:t>
            </a:r>
            <a:r>
              <a:rPr lang="en-US" sz="2800" dirty="0">
                <a:solidFill>
                  <a:schemeClr val="tx1"/>
                </a:solidFill>
                <a:latin typeface="Calibri" panose="020F0502020204030204" pitchFamily="34" charset="0"/>
                <a:cs typeface="Calibri" panose="020F0502020204030204" pitchFamily="34" charset="0"/>
              </a:rPr>
              <a:t> </a:t>
            </a:r>
            <a:r>
              <a:rPr lang="en-US" sz="2800" dirty="0" smtClean="0">
                <a:solidFill>
                  <a:schemeClr val="tx1"/>
                </a:solidFill>
                <a:latin typeface="Calibri" panose="020F0502020204030204" pitchFamily="34" charset="0"/>
                <a:cs typeface="Calibri" panose="020F0502020204030204" pitchFamily="34" charset="0"/>
              </a:rPr>
              <a:t>alignment </a:t>
            </a:r>
            <a:r>
              <a:rPr lang="en-US" sz="2800" dirty="0">
                <a:solidFill>
                  <a:schemeClr val="tx1"/>
                </a:solidFill>
                <a:latin typeface="Calibri" panose="020F0502020204030204" pitchFamily="34" charset="0"/>
                <a:cs typeface="Calibri" panose="020F0502020204030204" pitchFamily="34" charset="0"/>
              </a:rPr>
              <a:t>detection</a:t>
            </a:r>
          </a:p>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6832" y="3388132"/>
            <a:ext cx="4267200" cy="3200400"/>
          </a:xfrm>
          <a:prstGeom prst="rect">
            <a:avLst/>
          </a:prstGeom>
        </p:spPr>
      </p:pic>
      <p:sp>
        <p:nvSpPr>
          <p:cNvPr id="31" name="Rounded Rectangle 30">
            <a:hlinkClick r:id="" action="ppaction://hlinkshowjump?jump=nextslide"/>
          </p:cNvPr>
          <p:cNvSpPr/>
          <p:nvPr/>
        </p:nvSpPr>
        <p:spPr>
          <a:xfrm>
            <a:off x="9526736" y="7950941"/>
            <a:ext cx="3291840" cy="1069848"/>
          </a:xfrm>
          <a:prstGeom prst="roundRect">
            <a:avLst/>
          </a:prstGeom>
          <a:solidFill>
            <a:srgbClr val="B2D983"/>
          </a:solidFill>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Alignment controller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processing</a:t>
            </a:r>
            <a:endParaRPr lang="en-US" sz="2800" dirty="0">
              <a:solidFill>
                <a:schemeClr val="tx1"/>
              </a:solidFill>
              <a:latin typeface="Calibri" panose="020F0502020204030204" pitchFamily="34" charset="0"/>
              <a:cs typeface="Calibri" panose="020F0502020204030204" pitchFamily="34" charset="0"/>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714" y="4280146"/>
            <a:ext cx="5029200" cy="3017520"/>
          </a:xfrm>
          <a:prstGeom prst="rect">
            <a:avLst/>
          </a:prstGeom>
        </p:spPr>
      </p:pic>
      <p:sp>
        <p:nvSpPr>
          <p:cNvPr id="33" name="Rounded Rectangle 32">
            <a:hlinkClick r:id="" action="ppaction://hlinkshowjump?jump=nextslide"/>
          </p:cNvPr>
          <p:cNvSpPr/>
          <p:nvPr/>
        </p:nvSpPr>
        <p:spPr>
          <a:xfrm>
            <a:off x="3642608" y="6075628"/>
            <a:ext cx="3291840" cy="1069848"/>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Translational             alignment </a:t>
            </a:r>
            <a:r>
              <a:rPr lang="en-US" sz="2800" dirty="0">
                <a:solidFill>
                  <a:schemeClr val="tx1"/>
                </a:solidFill>
                <a:latin typeface="Calibri" panose="020F0502020204030204" pitchFamily="34" charset="0"/>
                <a:cs typeface="Calibri" panose="020F0502020204030204" pitchFamily="34" charset="0"/>
              </a:rPr>
              <a:t>detection</a:t>
            </a:r>
          </a:p>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p:txBody>
      </p:sp>
      <p:sp>
        <p:nvSpPr>
          <p:cNvPr id="34" name="Rounded Rectangle 33">
            <a:hlinkClick r:id="" action="ppaction://hlinkshowjump?jump=nextslide"/>
          </p:cNvPr>
          <p:cNvSpPr/>
          <p:nvPr/>
        </p:nvSpPr>
        <p:spPr>
          <a:xfrm>
            <a:off x="3714616" y="7970313"/>
            <a:ext cx="3223988"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Alignment controller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processing</a:t>
            </a:r>
            <a:endParaRPr lang="en-US" sz="2800" dirty="0">
              <a:solidFill>
                <a:schemeClr val="tx1"/>
              </a:solidFill>
              <a:latin typeface="Calibri" panose="020F0502020204030204" pitchFamily="34" charset="0"/>
              <a:cs typeface="Calibri" panose="020F0502020204030204" pitchFamily="34" charset="0"/>
            </a:endParaRPr>
          </a:p>
        </p:txBody>
      </p:sp>
      <p:sp>
        <p:nvSpPr>
          <p:cNvPr id="35" name="Rounded Rectangle 34">
            <a:hlinkClick r:id="" action="ppaction://hlinkshowjump?jump=nextslide"/>
          </p:cNvPr>
          <p:cNvSpPr/>
          <p:nvPr/>
        </p:nvSpPr>
        <p:spPr>
          <a:xfrm>
            <a:off x="7244177" y="6572866"/>
            <a:ext cx="1929384" cy="2020411"/>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a:solidFill>
                  <a:schemeClr val="tx1"/>
                </a:solidFill>
                <a:latin typeface="Calibri" panose="020F0502020204030204" pitchFamily="34" charset="0"/>
                <a:cs typeface="Calibri" panose="020F0502020204030204" pitchFamily="34" charset="0"/>
              </a:rPr>
              <a:t>Robotic</a:t>
            </a:r>
            <a:r>
              <a:rPr lang="en-US" sz="2800" dirty="0" smtClean="0">
                <a:solidFill>
                  <a:schemeClr val="tx1"/>
                </a:solidFill>
                <a:latin typeface="Calibri" panose="020F0502020204030204" pitchFamily="34" charset="0"/>
                <a:cs typeface="Calibri" panose="020F0502020204030204" pitchFamily="34" charset="0"/>
              </a:rPr>
              <a:t>/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mechanical device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rotation</a:t>
            </a:r>
            <a:endParaRPr lang="en-US" sz="2800" dirty="0">
              <a:solidFill>
                <a:schemeClr val="tx1"/>
              </a:solidFill>
              <a:latin typeface="Calibri" panose="020F0502020204030204" pitchFamily="34" charset="0"/>
              <a:cs typeface="Calibri" panose="020F0502020204030204" pitchFamily="34" charset="0"/>
            </a:endParaRPr>
          </a:p>
        </p:txBody>
      </p:sp>
      <p:sp>
        <p:nvSpPr>
          <p:cNvPr id="27" name="Rounded Rectangle 26">
            <a:hlinkClick r:id="" action="ppaction://hlinkshowjump?jump=nextslide"/>
          </p:cNvPr>
          <p:cNvSpPr/>
          <p:nvPr/>
        </p:nvSpPr>
        <p:spPr>
          <a:xfrm>
            <a:off x="2560782" y="3308366"/>
            <a:ext cx="2759460"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rPr>
              <a:t>MRI host</a:t>
            </a:r>
          </a:p>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dirty="0" smtClean="0">
                <a:ln>
                  <a:noFill/>
                </a:ln>
                <a:solidFill>
                  <a:schemeClr val="tx1"/>
                </a:solidFill>
                <a:effectLst/>
                <a:uFillTx/>
                <a:latin typeface="Calibri" panose="020F0502020204030204" pitchFamily="34" charset="0"/>
                <a:cs typeface="Calibri" panose="020F0502020204030204" pitchFamily="34" charset="0"/>
                <a:sym typeface="Helvetica Light"/>
              </a:rPr>
              <a:t> workstation</a:t>
            </a:r>
            <a:endPar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cxnSp>
        <p:nvCxnSpPr>
          <p:cNvPr id="3" name="Straight Connector 2"/>
          <p:cNvCxnSpPr>
            <a:stCxn id="24" idx="0"/>
          </p:cNvCxnSpPr>
          <p:nvPr/>
        </p:nvCxnSpPr>
        <p:spPr>
          <a:xfrm flipV="1">
            <a:off x="1080033" y="3823043"/>
            <a:ext cx="0" cy="824488"/>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8" name="Straight Arrow Connector 7"/>
          <p:cNvCxnSpPr/>
          <p:nvPr/>
        </p:nvCxnSpPr>
        <p:spPr>
          <a:xfrm>
            <a:off x="1078920" y="3829523"/>
            <a:ext cx="146304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9" name="Straight Arrow Connector 28"/>
          <p:cNvCxnSpPr/>
          <p:nvPr/>
        </p:nvCxnSpPr>
        <p:spPr>
          <a:xfrm>
            <a:off x="5331976" y="3799283"/>
            <a:ext cx="82296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0" name="Straight Arrow Connector 29"/>
          <p:cNvCxnSpPr/>
          <p:nvPr/>
        </p:nvCxnSpPr>
        <p:spPr>
          <a:xfrm>
            <a:off x="8952904" y="3790921"/>
            <a:ext cx="82296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2" name="Straight Arrow Connector 11"/>
          <p:cNvCxnSpPr/>
          <p:nvPr/>
        </p:nvCxnSpPr>
        <p:spPr>
          <a:xfrm>
            <a:off x="11243646" y="4318355"/>
            <a:ext cx="0" cy="173736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6" name="Straight Arrow Connector 15"/>
          <p:cNvCxnSpPr>
            <a:stCxn id="28" idx="2"/>
            <a:endCxn id="31" idx="0"/>
          </p:cNvCxnSpPr>
          <p:nvPr/>
        </p:nvCxnSpPr>
        <p:spPr>
          <a:xfrm flipH="1">
            <a:off x="11172656" y="7125563"/>
            <a:ext cx="0" cy="82537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6" name="Straight Connector 35"/>
          <p:cNvCxnSpPr>
            <a:stCxn id="31" idx="1"/>
          </p:cNvCxnSpPr>
          <p:nvPr/>
        </p:nvCxnSpPr>
        <p:spPr>
          <a:xfrm flipH="1">
            <a:off x="9385004" y="8485865"/>
            <a:ext cx="141732"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39" name="Straight Connector 38"/>
          <p:cNvCxnSpPr/>
          <p:nvPr/>
        </p:nvCxnSpPr>
        <p:spPr>
          <a:xfrm flipV="1">
            <a:off x="9385004" y="7562800"/>
            <a:ext cx="0" cy="91440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42" name="Straight Arrow Connector 41"/>
          <p:cNvCxnSpPr/>
          <p:nvPr/>
        </p:nvCxnSpPr>
        <p:spPr>
          <a:xfrm flipH="1">
            <a:off x="3395851" y="7707699"/>
            <a:ext cx="18288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4" name="Straight Connector 43"/>
          <p:cNvCxnSpPr>
            <a:stCxn id="35" idx="1"/>
            <a:endCxn id="35" idx="1"/>
          </p:cNvCxnSpPr>
          <p:nvPr/>
        </p:nvCxnSpPr>
        <p:spPr>
          <a:xfrm>
            <a:off x="7244177" y="7583072"/>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49" name="Straight Arrow Connector 48"/>
          <p:cNvCxnSpPr>
            <a:stCxn id="33" idx="2"/>
            <a:endCxn id="34" idx="0"/>
          </p:cNvCxnSpPr>
          <p:nvPr/>
        </p:nvCxnSpPr>
        <p:spPr>
          <a:xfrm>
            <a:off x="5288528" y="7145476"/>
            <a:ext cx="0" cy="824837"/>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3" name="Straight Connector 52"/>
          <p:cNvCxnSpPr/>
          <p:nvPr/>
        </p:nvCxnSpPr>
        <p:spPr>
          <a:xfrm flipV="1">
            <a:off x="3578731" y="7699737"/>
            <a:ext cx="0" cy="82296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55" name="Straight Arrow Connector 54"/>
          <p:cNvCxnSpPr/>
          <p:nvPr/>
        </p:nvCxnSpPr>
        <p:spPr>
          <a:xfrm flipH="1">
            <a:off x="9166696" y="7541096"/>
            <a:ext cx="22860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7" name="Straight Connector 56"/>
          <p:cNvCxnSpPr>
            <a:stCxn id="34" idx="1"/>
            <a:endCxn id="34" idx="1"/>
          </p:cNvCxnSpPr>
          <p:nvPr/>
        </p:nvCxnSpPr>
        <p:spPr>
          <a:xfrm>
            <a:off x="3714616" y="8503793"/>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59" name="Straight Connector 58"/>
          <p:cNvCxnSpPr>
            <a:stCxn id="34" idx="1"/>
            <a:endCxn id="34" idx="1"/>
          </p:cNvCxnSpPr>
          <p:nvPr/>
        </p:nvCxnSpPr>
        <p:spPr>
          <a:xfrm>
            <a:off x="3714616" y="8503793"/>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61" name="Straight Connector 60"/>
          <p:cNvCxnSpPr/>
          <p:nvPr/>
        </p:nvCxnSpPr>
        <p:spPr>
          <a:xfrm>
            <a:off x="3602648" y="8503792"/>
            <a:ext cx="91440"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1" name="Straight Connector 70"/>
          <p:cNvCxnSpPr/>
          <p:nvPr/>
        </p:nvCxnSpPr>
        <p:spPr>
          <a:xfrm flipH="1" flipV="1">
            <a:off x="1029792" y="7699737"/>
            <a:ext cx="365760" cy="1"/>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3" name="Straight Arrow Connector 72"/>
          <p:cNvCxnSpPr/>
          <p:nvPr/>
        </p:nvCxnSpPr>
        <p:spPr>
          <a:xfrm flipV="1">
            <a:off x="1029792" y="6156053"/>
            <a:ext cx="0" cy="1543684"/>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75" name="Straight Connector 74"/>
          <p:cNvCxnSpPr/>
          <p:nvPr/>
        </p:nvCxnSpPr>
        <p:spPr>
          <a:xfrm flipH="1" flipV="1">
            <a:off x="7131040" y="7562800"/>
            <a:ext cx="91440"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7" name="Straight Connector 76"/>
          <p:cNvCxnSpPr/>
          <p:nvPr/>
        </p:nvCxnSpPr>
        <p:spPr>
          <a:xfrm flipV="1">
            <a:off x="7117328" y="6604992"/>
            <a:ext cx="0" cy="950976"/>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8" name="Straight Arrow Connector 77"/>
          <p:cNvCxnSpPr/>
          <p:nvPr/>
        </p:nvCxnSpPr>
        <p:spPr>
          <a:xfrm flipH="1">
            <a:off x="6934448" y="6604992"/>
            <a:ext cx="18288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42133105"/>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108747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444500" lvl="8" indent="-444500">
              <a:buSzPct val="75000"/>
              <a:defRPr sz="1800"/>
            </a:pPr>
            <a:r>
              <a:rPr lang="en-US" sz="3200" b="1" dirty="0" smtClean="0">
                <a:latin typeface="Calibri" panose="020F0502020204030204" pitchFamily="34" charset="0"/>
                <a:cs typeface="Calibri" panose="020F0502020204030204" pitchFamily="34" charset="0"/>
              </a:rPr>
              <a:t>Graphical user interface</a:t>
            </a:r>
          </a:p>
          <a:p>
            <a:pPr marL="444500" lvl="8" indent="-444500">
              <a:buSzPct val="75000"/>
              <a:defRPr sz="1800"/>
            </a:pPr>
            <a:r>
              <a:rPr lang="en-US" sz="3200" b="1" dirty="0" smtClean="0">
                <a:latin typeface="Calibri" panose="020F0502020204030204" pitchFamily="34" charset="0"/>
                <a:cs typeface="Calibri" panose="020F0502020204030204" pitchFamily="34" charset="0"/>
              </a:rPr>
              <a:t>8. Robotic Rotation </a:t>
            </a:r>
            <a:r>
              <a:rPr lang="en-US" sz="3200" b="1" dirty="0">
                <a:latin typeface="Calibri" panose="020F0502020204030204" pitchFamily="34" charset="0"/>
                <a:cs typeface="Calibri" panose="020F0502020204030204" pitchFamily="34" charset="0"/>
              </a:rPr>
              <a:t>A</a:t>
            </a:r>
            <a:r>
              <a:rPr lang="en-US" sz="3200" b="1" dirty="0" smtClean="0">
                <a:latin typeface="Calibri" panose="020F0502020204030204" pitchFamily="34" charset="0"/>
                <a:cs typeface="Calibri" panose="020F0502020204030204" pitchFamily="34" charset="0"/>
              </a:rPr>
              <a:t>djustment</a:t>
            </a:r>
            <a:endParaRPr lang="en-US" sz="3200" b="1"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rotWithShape="1">
          <a:blip r:embed="rId3"/>
          <a:srcRect l="3512" t="4720" r="2958" b="13578"/>
          <a:stretch/>
        </p:blipFill>
        <p:spPr>
          <a:xfrm>
            <a:off x="178519" y="2716560"/>
            <a:ext cx="12660585" cy="6217920"/>
          </a:xfrm>
          <a:prstGeom prst="rect">
            <a:avLst/>
          </a:prstGeom>
        </p:spPr>
      </p:pic>
      <p:pic>
        <p:nvPicPr>
          <p:cNvPr id="6" name="Picture 5"/>
          <p:cNvPicPr>
            <a:picLocks noChangeAspect="1"/>
          </p:cNvPicPr>
          <p:nvPr/>
        </p:nvPicPr>
        <p:blipFill rotWithShape="1">
          <a:blip r:embed="rId3"/>
          <a:srcRect l="80019" t="40674" r="3490" b="17694"/>
          <a:stretch/>
        </p:blipFill>
        <p:spPr>
          <a:xfrm>
            <a:off x="10534848" y="5452864"/>
            <a:ext cx="2232248" cy="3168352"/>
          </a:xfrm>
          <a:prstGeom prst="rect">
            <a:avLst/>
          </a:prstGeom>
        </p:spPr>
      </p:pic>
      <p:sp>
        <p:nvSpPr>
          <p:cNvPr id="7" name="Rectangle 6"/>
          <p:cNvSpPr/>
          <p:nvPr/>
        </p:nvSpPr>
        <p:spPr>
          <a:xfrm>
            <a:off x="10515600" y="5486400"/>
            <a:ext cx="2221992" cy="3154680"/>
          </a:xfrm>
          <a:prstGeom prst="rect">
            <a:avLst/>
          </a:prstGeom>
          <a:noFill/>
          <a:ln w="76200" cap="flat">
            <a:solidFill>
              <a:srgbClr val="8DC648"/>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TextBox 7"/>
          <p:cNvSpPr txBox="1"/>
          <p:nvPr/>
        </p:nvSpPr>
        <p:spPr>
          <a:xfrm>
            <a:off x="395142" y="2716560"/>
            <a:ext cx="2650874" cy="287258"/>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rPr>
              <a:t>Automated alignment detection GUI</a:t>
            </a:r>
            <a:endParaRPr kumimoji="0" lang="en-US" sz="1200" b="0" i="0" u="none" strike="noStrike" cap="none" spc="0" normalizeH="0" baseline="0" dirty="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endParaRPr>
          </a:p>
        </p:txBody>
      </p:sp>
    </p:spTree>
    <p:extLst>
      <p:ext uri="{BB962C8B-B14F-4D97-AF65-F5344CB8AC3E}">
        <p14:creationId xmlns:p14="http://schemas.microsoft.com/office/powerpoint/2010/main" val="23331049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p:stCondLst>
                              <p:cond delay="2000"/>
                            </p:stCondLst>
                            <p:childTnLst>
                              <p:par>
                                <p:cTn id="9" presetID="6" presetClass="emph" presetSubtype="0" fill="hold" nodeType="afterEffect">
                                  <p:stCondLst>
                                    <p:cond delay="0"/>
                                  </p:stCondLst>
                                  <p:childTnLst>
                                    <p:animScale>
                                      <p:cBhvr>
                                        <p:cTn id="10" dur="2000" fill="hold"/>
                                        <p:tgtEl>
                                          <p:spTgt spid="6"/>
                                        </p:tgtEl>
                                      </p:cBhvr>
                                      <p:by x="120000" y="120000"/>
                                    </p:animScale>
                                  </p:childTnLst>
                                </p:cTn>
                              </p:par>
                              <p:par>
                                <p:cTn id="11" presetID="6" presetClass="emph" presetSubtype="0" fill="hold" grpId="0" nodeType="withEffect">
                                  <p:stCondLst>
                                    <p:cond delay="0"/>
                                  </p:stCondLst>
                                  <p:childTnLst>
                                    <p:animScale>
                                      <p:cBhvr>
                                        <p:cTn id="12" dur="2000" fill="hold"/>
                                        <p:tgtEl>
                                          <p:spTgt spid="7"/>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444500" lvl="8" indent="-444500">
              <a:buSzPct val="75000"/>
              <a:defRPr sz="1800"/>
            </a:pPr>
            <a:r>
              <a:rPr lang="en-US" sz="3200" b="1" dirty="0">
                <a:latin typeface="Calibri" panose="020F0502020204030204" pitchFamily="34" charset="0"/>
                <a:cs typeface="Calibri" panose="020F0502020204030204" pitchFamily="34" charset="0"/>
              </a:rPr>
              <a:t>Workflow of the semi real-time interventional device alignment </a:t>
            </a:r>
          </a:p>
        </p:txBody>
      </p:sp>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l="13357" t="11529" r="13808" b="12667"/>
          <a:stretch/>
        </p:blipFill>
        <p:spPr>
          <a:xfrm>
            <a:off x="105217" y="4647531"/>
            <a:ext cx="1949632" cy="1463040"/>
          </a:xfrm>
          <a:prstGeom prst="rect">
            <a:avLst/>
          </a:prstGeom>
        </p:spPr>
      </p:pic>
      <p:sp>
        <p:nvSpPr>
          <p:cNvPr id="10" name="Rounded Rectangle 9">
            <a:hlinkClick r:id="" action="ppaction://hlinkshowjump?jump=nextslide"/>
          </p:cNvPr>
          <p:cNvSpPr/>
          <p:nvPr/>
        </p:nvSpPr>
        <p:spPr>
          <a:xfrm>
            <a:off x="6193444" y="3257442"/>
            <a:ext cx="2759460"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rPr>
              <a:t>Nearly real-time</a:t>
            </a:r>
          </a:p>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dirty="0" smtClean="0">
                <a:ln>
                  <a:noFill/>
                </a:ln>
                <a:solidFill>
                  <a:schemeClr val="tx1"/>
                </a:solidFill>
                <a:effectLst/>
                <a:uFillTx/>
                <a:latin typeface="Calibri" panose="020F0502020204030204" pitchFamily="34" charset="0"/>
                <a:cs typeface="Calibri" panose="020F0502020204030204" pitchFamily="34" charset="0"/>
                <a:sym typeface="Helvetica Light"/>
              </a:rPr>
              <a:t>image acquisition</a:t>
            </a:r>
            <a:endPar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14" name="Rounded Rectangle 13">
            <a:hlinkClick r:id="" action="ppaction://hlinkshowjump?jump=nextslide"/>
          </p:cNvPr>
          <p:cNvSpPr/>
          <p:nvPr/>
        </p:nvSpPr>
        <p:spPr>
          <a:xfrm>
            <a:off x="9780606" y="3203087"/>
            <a:ext cx="2926080"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rtl="0" latinLnBrk="1" hangingPunct="0"/>
            <a:r>
              <a:rPr lang="en-US" sz="2800" dirty="0" smtClean="0">
                <a:solidFill>
                  <a:schemeClr val="tx1"/>
                </a:solidFill>
                <a:latin typeface="Calibri" panose="020F0502020204030204" pitchFamily="34" charset="0"/>
                <a:cs typeface="Calibri" panose="020F0502020204030204" pitchFamily="34" charset="0"/>
              </a:rPr>
              <a:t>Navigation </a:t>
            </a:r>
          </a:p>
          <a:p>
            <a:pPr rtl="0" latinLnBrk="1" hangingPunct="0"/>
            <a:r>
              <a:rPr lang="en-US" sz="2800" dirty="0" smtClean="0">
                <a:solidFill>
                  <a:schemeClr val="tx1"/>
                </a:solidFill>
                <a:latin typeface="Calibri" panose="020F0502020204030204" pitchFamily="34" charset="0"/>
                <a:cs typeface="Calibri" panose="020F0502020204030204" pitchFamily="34" charset="0"/>
              </a:rPr>
              <a:t>workstation</a:t>
            </a:r>
            <a:endParaRPr lang="en-US" sz="2800" dirty="0">
              <a:solidFill>
                <a:schemeClr val="tx1"/>
              </a:solidFill>
              <a:latin typeface="Calibri" panose="020F0502020204030204" pitchFamily="34" charset="0"/>
              <a:cs typeface="Calibri" panose="020F0502020204030204" pitchFamily="34" charset="0"/>
            </a:endParaRPr>
          </a:p>
        </p:txBody>
      </p:sp>
      <p:sp>
        <p:nvSpPr>
          <p:cNvPr id="15" name="Rounded Rectangle 14">
            <a:hlinkClick r:id="" action="ppaction://hlinkshowjump?jump=nextslide"/>
          </p:cNvPr>
          <p:cNvSpPr/>
          <p:nvPr/>
        </p:nvSpPr>
        <p:spPr>
          <a:xfrm>
            <a:off x="1457323" y="6689532"/>
            <a:ext cx="1938528" cy="2020411"/>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Robotic/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mechanical device</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 translation</a:t>
            </a:r>
            <a:endParaRPr lang="en-US" sz="2800" dirty="0">
              <a:solidFill>
                <a:schemeClr val="tx1"/>
              </a:solidFill>
              <a:latin typeface="Calibri" panose="020F0502020204030204" pitchFamily="34" charset="0"/>
              <a:cs typeface="Calibri" panose="020F0502020204030204" pitchFamily="34" charset="0"/>
            </a:endParaRPr>
          </a:p>
        </p:txBody>
      </p:sp>
      <p:sp>
        <p:nvSpPr>
          <p:cNvPr id="28" name="Rounded Rectangle 27">
            <a:hlinkClick r:id="" action="ppaction://hlinkshowjump?jump=nextslide"/>
          </p:cNvPr>
          <p:cNvSpPr/>
          <p:nvPr/>
        </p:nvSpPr>
        <p:spPr>
          <a:xfrm>
            <a:off x="9547264" y="6055715"/>
            <a:ext cx="3291840" cy="1069848"/>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Rotational</a:t>
            </a:r>
            <a:r>
              <a:rPr lang="en-US" sz="2800" dirty="0">
                <a:solidFill>
                  <a:schemeClr val="tx1"/>
                </a:solidFill>
                <a:latin typeface="Calibri" panose="020F0502020204030204" pitchFamily="34" charset="0"/>
                <a:cs typeface="Calibri" panose="020F0502020204030204" pitchFamily="34" charset="0"/>
              </a:rPr>
              <a:t> </a:t>
            </a:r>
            <a:r>
              <a:rPr lang="en-US" sz="2800" dirty="0" smtClean="0">
                <a:solidFill>
                  <a:schemeClr val="tx1"/>
                </a:solidFill>
                <a:latin typeface="Calibri" panose="020F0502020204030204" pitchFamily="34" charset="0"/>
                <a:cs typeface="Calibri" panose="020F0502020204030204" pitchFamily="34" charset="0"/>
              </a:rPr>
              <a:t>alignment </a:t>
            </a:r>
            <a:r>
              <a:rPr lang="en-US" sz="2800" dirty="0">
                <a:solidFill>
                  <a:schemeClr val="tx1"/>
                </a:solidFill>
                <a:latin typeface="Calibri" panose="020F0502020204030204" pitchFamily="34" charset="0"/>
                <a:cs typeface="Calibri" panose="020F0502020204030204" pitchFamily="34" charset="0"/>
              </a:rPr>
              <a:t>detection</a:t>
            </a:r>
          </a:p>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p:txBody>
      </p:sp>
      <p:sp>
        <p:nvSpPr>
          <p:cNvPr id="31" name="Rounded Rectangle 30">
            <a:hlinkClick r:id="" action="ppaction://hlinkshowjump?jump=nextslide"/>
          </p:cNvPr>
          <p:cNvSpPr/>
          <p:nvPr/>
        </p:nvSpPr>
        <p:spPr>
          <a:xfrm>
            <a:off x="9526736" y="7950941"/>
            <a:ext cx="3291840" cy="1069848"/>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Alignment controller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processing</a:t>
            </a:r>
            <a:endParaRPr lang="en-US" sz="2800" dirty="0">
              <a:solidFill>
                <a:schemeClr val="tx1"/>
              </a:solidFill>
              <a:latin typeface="Calibri" panose="020F0502020204030204" pitchFamily="34" charset="0"/>
              <a:cs typeface="Calibri" panose="020F0502020204030204" pitchFamily="34" charset="0"/>
            </a:endParaRPr>
          </a:p>
        </p:txBody>
      </p:sp>
      <p:sp>
        <p:nvSpPr>
          <p:cNvPr id="33" name="Rounded Rectangle 32">
            <a:hlinkClick r:id="" action="ppaction://hlinkshowjump?jump=nextslide"/>
          </p:cNvPr>
          <p:cNvSpPr/>
          <p:nvPr/>
        </p:nvSpPr>
        <p:spPr>
          <a:xfrm>
            <a:off x="3642608" y="6075628"/>
            <a:ext cx="3291840" cy="1069848"/>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Translational             alignment </a:t>
            </a:r>
            <a:r>
              <a:rPr lang="en-US" sz="2800" dirty="0">
                <a:solidFill>
                  <a:schemeClr val="tx1"/>
                </a:solidFill>
                <a:latin typeface="Calibri" panose="020F0502020204030204" pitchFamily="34" charset="0"/>
                <a:cs typeface="Calibri" panose="020F0502020204030204" pitchFamily="34" charset="0"/>
              </a:rPr>
              <a:t>detection</a:t>
            </a:r>
          </a:p>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p:txBody>
      </p:sp>
      <p:sp>
        <p:nvSpPr>
          <p:cNvPr id="34" name="Rounded Rectangle 33">
            <a:hlinkClick r:id="" action="ppaction://hlinkshowjump?jump=nextslide"/>
          </p:cNvPr>
          <p:cNvSpPr/>
          <p:nvPr/>
        </p:nvSpPr>
        <p:spPr>
          <a:xfrm>
            <a:off x="3714616" y="7970313"/>
            <a:ext cx="3223988"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Alignment controller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processing</a:t>
            </a:r>
            <a:endParaRPr lang="en-US" sz="2800" dirty="0">
              <a:solidFill>
                <a:schemeClr val="tx1"/>
              </a:solidFill>
              <a:latin typeface="Calibri" panose="020F0502020204030204" pitchFamily="34" charset="0"/>
              <a:cs typeface="Calibri" panose="020F0502020204030204" pitchFamily="34" charset="0"/>
            </a:endParaRPr>
          </a:p>
        </p:txBody>
      </p:sp>
      <p:sp>
        <p:nvSpPr>
          <p:cNvPr id="35" name="Rounded Rectangle 34">
            <a:hlinkClick r:id="" action="ppaction://hlinkshowjump?jump=nextslide"/>
          </p:cNvPr>
          <p:cNvSpPr/>
          <p:nvPr/>
        </p:nvSpPr>
        <p:spPr>
          <a:xfrm>
            <a:off x="7244177" y="6572866"/>
            <a:ext cx="1929384" cy="2020411"/>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a:solidFill>
                  <a:schemeClr val="tx1"/>
                </a:solidFill>
                <a:latin typeface="Calibri" panose="020F0502020204030204" pitchFamily="34" charset="0"/>
                <a:cs typeface="Calibri" panose="020F0502020204030204" pitchFamily="34" charset="0"/>
              </a:rPr>
              <a:t>Robotic</a:t>
            </a:r>
            <a:r>
              <a:rPr lang="en-US" sz="2800" dirty="0" smtClean="0">
                <a:solidFill>
                  <a:schemeClr val="tx1"/>
                </a:solidFill>
                <a:latin typeface="Calibri" panose="020F0502020204030204" pitchFamily="34" charset="0"/>
                <a:cs typeface="Calibri" panose="020F0502020204030204" pitchFamily="34" charset="0"/>
              </a:rPr>
              <a:t>/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mechanical device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rotation</a:t>
            </a:r>
            <a:endParaRPr lang="en-US" sz="2800" dirty="0">
              <a:solidFill>
                <a:schemeClr val="tx1"/>
              </a:solidFill>
              <a:latin typeface="Calibri" panose="020F0502020204030204" pitchFamily="34" charset="0"/>
              <a:cs typeface="Calibri" panose="020F0502020204030204" pitchFamily="34" charset="0"/>
            </a:endParaRPr>
          </a:p>
        </p:txBody>
      </p:sp>
      <p:sp>
        <p:nvSpPr>
          <p:cNvPr id="27" name="Rounded Rectangle 26">
            <a:hlinkClick r:id="" action="ppaction://hlinkshowjump?jump=nextslide"/>
          </p:cNvPr>
          <p:cNvSpPr/>
          <p:nvPr/>
        </p:nvSpPr>
        <p:spPr>
          <a:xfrm>
            <a:off x="2560782" y="3308366"/>
            <a:ext cx="2759460"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rPr>
              <a:t>MRI host</a:t>
            </a:r>
          </a:p>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dirty="0" smtClean="0">
                <a:ln>
                  <a:noFill/>
                </a:ln>
                <a:solidFill>
                  <a:schemeClr val="tx1"/>
                </a:solidFill>
                <a:effectLst/>
                <a:uFillTx/>
                <a:latin typeface="Calibri" panose="020F0502020204030204" pitchFamily="34" charset="0"/>
                <a:cs typeface="Calibri" panose="020F0502020204030204" pitchFamily="34" charset="0"/>
                <a:sym typeface="Helvetica Light"/>
              </a:rPr>
              <a:t> workstation</a:t>
            </a:r>
            <a:endPar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cxnSp>
        <p:nvCxnSpPr>
          <p:cNvPr id="3" name="Straight Connector 2"/>
          <p:cNvCxnSpPr>
            <a:stCxn id="24" idx="0"/>
          </p:cNvCxnSpPr>
          <p:nvPr/>
        </p:nvCxnSpPr>
        <p:spPr>
          <a:xfrm flipV="1">
            <a:off x="1080033" y="3823043"/>
            <a:ext cx="0" cy="824488"/>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8" name="Straight Arrow Connector 7"/>
          <p:cNvCxnSpPr/>
          <p:nvPr/>
        </p:nvCxnSpPr>
        <p:spPr>
          <a:xfrm>
            <a:off x="1078920" y="3829523"/>
            <a:ext cx="146304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9" name="Straight Arrow Connector 28"/>
          <p:cNvCxnSpPr/>
          <p:nvPr/>
        </p:nvCxnSpPr>
        <p:spPr>
          <a:xfrm>
            <a:off x="5331976" y="3799283"/>
            <a:ext cx="82296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0" name="Straight Arrow Connector 29"/>
          <p:cNvCxnSpPr/>
          <p:nvPr/>
        </p:nvCxnSpPr>
        <p:spPr>
          <a:xfrm>
            <a:off x="8952904" y="3790921"/>
            <a:ext cx="82296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2" name="Straight Arrow Connector 11"/>
          <p:cNvCxnSpPr/>
          <p:nvPr/>
        </p:nvCxnSpPr>
        <p:spPr>
          <a:xfrm>
            <a:off x="11243646" y="4318355"/>
            <a:ext cx="0" cy="173736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6" name="Straight Arrow Connector 15"/>
          <p:cNvCxnSpPr>
            <a:stCxn id="28" idx="2"/>
            <a:endCxn id="31" idx="0"/>
          </p:cNvCxnSpPr>
          <p:nvPr/>
        </p:nvCxnSpPr>
        <p:spPr>
          <a:xfrm flipH="1">
            <a:off x="11172656" y="7125563"/>
            <a:ext cx="0" cy="82537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6" name="Straight Connector 35"/>
          <p:cNvCxnSpPr>
            <a:stCxn id="31" idx="1"/>
          </p:cNvCxnSpPr>
          <p:nvPr/>
        </p:nvCxnSpPr>
        <p:spPr>
          <a:xfrm flipH="1">
            <a:off x="9385004" y="8485865"/>
            <a:ext cx="141732"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39" name="Straight Connector 38"/>
          <p:cNvCxnSpPr/>
          <p:nvPr/>
        </p:nvCxnSpPr>
        <p:spPr>
          <a:xfrm flipV="1">
            <a:off x="9385004" y="7562800"/>
            <a:ext cx="0" cy="91440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42" name="Straight Arrow Connector 41"/>
          <p:cNvCxnSpPr/>
          <p:nvPr/>
        </p:nvCxnSpPr>
        <p:spPr>
          <a:xfrm flipH="1">
            <a:off x="3395851" y="7707699"/>
            <a:ext cx="18288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4" name="Straight Connector 43"/>
          <p:cNvCxnSpPr>
            <a:stCxn id="35" idx="1"/>
            <a:endCxn id="35" idx="1"/>
          </p:cNvCxnSpPr>
          <p:nvPr/>
        </p:nvCxnSpPr>
        <p:spPr>
          <a:xfrm>
            <a:off x="7244177" y="7583072"/>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49" name="Straight Arrow Connector 48"/>
          <p:cNvCxnSpPr>
            <a:stCxn id="33" idx="2"/>
            <a:endCxn id="34" idx="0"/>
          </p:cNvCxnSpPr>
          <p:nvPr/>
        </p:nvCxnSpPr>
        <p:spPr>
          <a:xfrm>
            <a:off x="5288528" y="7145476"/>
            <a:ext cx="0" cy="824837"/>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3" name="Straight Connector 52"/>
          <p:cNvCxnSpPr/>
          <p:nvPr/>
        </p:nvCxnSpPr>
        <p:spPr>
          <a:xfrm flipV="1">
            <a:off x="3578731" y="7699737"/>
            <a:ext cx="0" cy="82296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55" name="Straight Arrow Connector 54"/>
          <p:cNvCxnSpPr/>
          <p:nvPr/>
        </p:nvCxnSpPr>
        <p:spPr>
          <a:xfrm flipH="1">
            <a:off x="9166696" y="7541096"/>
            <a:ext cx="22860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7" name="Straight Connector 56"/>
          <p:cNvCxnSpPr>
            <a:stCxn id="34" idx="1"/>
            <a:endCxn id="34" idx="1"/>
          </p:cNvCxnSpPr>
          <p:nvPr/>
        </p:nvCxnSpPr>
        <p:spPr>
          <a:xfrm>
            <a:off x="3714616" y="8503793"/>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59" name="Straight Connector 58"/>
          <p:cNvCxnSpPr>
            <a:stCxn id="34" idx="1"/>
            <a:endCxn id="34" idx="1"/>
          </p:cNvCxnSpPr>
          <p:nvPr/>
        </p:nvCxnSpPr>
        <p:spPr>
          <a:xfrm>
            <a:off x="3714616" y="8503793"/>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61" name="Straight Connector 60"/>
          <p:cNvCxnSpPr/>
          <p:nvPr/>
        </p:nvCxnSpPr>
        <p:spPr>
          <a:xfrm>
            <a:off x="3602648" y="8503792"/>
            <a:ext cx="91440"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1" name="Straight Connector 70"/>
          <p:cNvCxnSpPr/>
          <p:nvPr/>
        </p:nvCxnSpPr>
        <p:spPr>
          <a:xfrm flipH="1" flipV="1">
            <a:off x="1029792" y="7699737"/>
            <a:ext cx="365760" cy="1"/>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3" name="Straight Arrow Connector 72"/>
          <p:cNvCxnSpPr/>
          <p:nvPr/>
        </p:nvCxnSpPr>
        <p:spPr>
          <a:xfrm flipV="1">
            <a:off x="1029792" y="6156053"/>
            <a:ext cx="0" cy="1543684"/>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75" name="Straight Connector 74"/>
          <p:cNvCxnSpPr/>
          <p:nvPr/>
        </p:nvCxnSpPr>
        <p:spPr>
          <a:xfrm flipH="1" flipV="1">
            <a:off x="7131040" y="7562800"/>
            <a:ext cx="91440"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7" name="Straight Connector 76"/>
          <p:cNvCxnSpPr/>
          <p:nvPr/>
        </p:nvCxnSpPr>
        <p:spPr>
          <a:xfrm flipV="1">
            <a:off x="7117328" y="6604992"/>
            <a:ext cx="0" cy="950976"/>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8" name="Straight Arrow Connector 77"/>
          <p:cNvCxnSpPr/>
          <p:nvPr/>
        </p:nvCxnSpPr>
        <p:spPr>
          <a:xfrm flipH="1">
            <a:off x="6934448" y="6604992"/>
            <a:ext cx="18288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11579422"/>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335216" cy="767389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lvl="0">
              <a:defRPr sz="1800"/>
            </a:pPr>
            <a:r>
              <a:rPr lang="de-DE" sz="3200" b="1" dirty="0">
                <a:latin typeface="Calibri" panose="020F0502020204030204" pitchFamily="34" charset="0"/>
                <a:ea typeface="Helvetica"/>
                <a:cs typeface="Helvetica"/>
                <a:sym typeface="Helvetica"/>
              </a:rPr>
              <a:t>Testing and </a:t>
            </a:r>
            <a:r>
              <a:rPr lang="de-DE" sz="3200" b="1" dirty="0" smtClean="0">
                <a:latin typeface="Calibri" panose="020F0502020204030204" pitchFamily="34" charset="0"/>
                <a:ea typeface="Helvetica"/>
                <a:cs typeface="Helvetica"/>
                <a:sym typeface="Helvetica"/>
              </a:rPr>
              <a:t>analysis</a:t>
            </a:r>
          </a:p>
          <a:p>
            <a:pPr lvl="0">
              <a:defRPr sz="1800"/>
            </a:pPr>
            <a:r>
              <a:rPr lang="de-DE" sz="3200" b="1" dirty="0" smtClean="0">
                <a:latin typeface="Calibri" panose="020F0502020204030204" pitchFamily="34" charset="0"/>
                <a:ea typeface="Helvetica"/>
                <a:cs typeface="Helvetica"/>
                <a:sym typeface="Helvetica"/>
              </a:rPr>
              <a:t>Sources of error</a:t>
            </a:r>
          </a:p>
          <a:p>
            <a:pPr lvl="0">
              <a:defRPr sz="1800"/>
            </a:pPr>
            <a:endParaRPr lang="de-DE" sz="3200" b="1" dirty="0">
              <a:latin typeface="Calibri" panose="020F0502020204030204" pitchFamily="34" charset="0"/>
              <a:ea typeface="Helvetica"/>
              <a:cs typeface="Helvetica"/>
              <a:sym typeface="Helvetica"/>
            </a:endParaRPr>
          </a:p>
          <a:p>
            <a:pPr marL="342900" indent="-342900" algn="l" rtl="0" latinLnBrk="1" hangingPunct="0">
              <a:lnSpc>
                <a:spcPct val="300000"/>
              </a:lnSpc>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Alignment detection algorithm </a:t>
            </a:r>
          </a:p>
          <a:p>
            <a:pPr marL="342900" indent="-342900" algn="l" rtl="0" latinLnBrk="1" hangingPunct="0">
              <a:lnSpc>
                <a:spcPct val="300000"/>
              </a:lnSpc>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Capture device resolution</a:t>
            </a:r>
          </a:p>
          <a:p>
            <a:pPr marL="342900" indent="-342900" algn="l" rtl="0" latinLnBrk="1" hangingPunct="0">
              <a:lnSpc>
                <a:spcPct val="300000"/>
              </a:lnSpc>
              <a:buFont typeface="Arial" panose="020B0604020202020204" pitchFamily="34" charset="0"/>
              <a:buChar char="•"/>
            </a:pPr>
            <a:r>
              <a:rPr lang="en-US" sz="2400" dirty="0" smtClean="0">
                <a:solidFill>
                  <a:srgbClr val="000000"/>
                </a:solidFill>
                <a:latin typeface="Calibri" panose="020F0502020204030204" pitchFamily="34" charset="0"/>
                <a:cs typeface="Calibri" panose="020F0502020204030204" pitchFamily="34" charset="0"/>
              </a:rPr>
              <a:t>MR-imaging</a:t>
            </a:r>
            <a:r>
              <a:rPr lang="en-US" sz="2400" dirty="0">
                <a:solidFill>
                  <a:srgbClr val="000000"/>
                </a:solidFill>
                <a:latin typeface="Calibri" panose="020F0502020204030204" pitchFamily="34" charset="0"/>
                <a:cs typeface="Calibri" panose="020F0502020204030204" pitchFamily="34" charset="0"/>
              </a:rPr>
              <a:t> </a:t>
            </a:r>
            <a:r>
              <a:rPr lang="en-US" sz="2400" dirty="0" smtClean="0">
                <a:solidFill>
                  <a:srgbClr val="000000"/>
                </a:solidFill>
                <a:latin typeface="Calibri" panose="020F0502020204030204" pitchFamily="34" charset="0"/>
                <a:cs typeface="Calibri" panose="020F0502020204030204" pitchFamily="34" charset="0"/>
              </a:rPr>
              <a:t>artifacts</a:t>
            </a:r>
            <a:endParaRPr lang="en-US" sz="2400" dirty="0">
              <a:solidFill>
                <a:srgbClr val="000000"/>
              </a:solidFill>
              <a:latin typeface="Calibri" panose="020F0502020204030204" pitchFamily="34" charset="0"/>
              <a:cs typeface="Calibri" panose="020F0502020204030204" pitchFamily="34" charset="0"/>
            </a:endParaRPr>
          </a:p>
          <a:p>
            <a:pPr marL="342900" indent="-342900" algn="l" rtl="0" latinLnBrk="1" hangingPunct="0">
              <a:lnSpc>
                <a:spcPct val="300000"/>
              </a:lnSpc>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Z-frame printing </a:t>
            </a:r>
            <a:r>
              <a:rPr lang="en-US" sz="2400" dirty="0" smtClean="0">
                <a:solidFill>
                  <a:srgbClr val="000000"/>
                </a:solidFill>
                <a:latin typeface="Calibri" panose="020F0502020204030204" pitchFamily="34" charset="0"/>
                <a:cs typeface="Calibri" panose="020F0502020204030204" pitchFamily="34" charset="0"/>
              </a:rPr>
              <a:t>artifact (air bubbles)</a:t>
            </a:r>
            <a:endParaRPr lang="en-US" sz="2400" dirty="0">
              <a:solidFill>
                <a:srgbClr val="000000"/>
              </a:solidFill>
              <a:latin typeface="Calibri" panose="020F0502020204030204" pitchFamily="34" charset="0"/>
              <a:cs typeface="Calibri" panose="020F0502020204030204" pitchFamily="34" charset="0"/>
            </a:endParaRPr>
          </a:p>
          <a:p>
            <a:pPr marL="342900" indent="-342900" algn="l" rtl="0" latinLnBrk="1" hangingPunct="0">
              <a:lnSpc>
                <a:spcPct val="300000"/>
              </a:lnSpc>
              <a:buFont typeface="Arial" panose="020B0604020202020204" pitchFamily="34" charset="0"/>
              <a:buChar char="•"/>
            </a:pPr>
            <a:r>
              <a:rPr lang="en-US" sz="2400" dirty="0" smtClean="0">
                <a:solidFill>
                  <a:srgbClr val="000000"/>
                </a:solidFill>
                <a:latin typeface="Calibri" panose="020F0502020204030204" pitchFamily="34" charset="0"/>
                <a:cs typeface="Calibri" panose="020F0502020204030204" pitchFamily="34" charset="0"/>
              </a:rPr>
              <a:t>Positioning frame’s accuracy</a:t>
            </a:r>
            <a:endParaRPr lang="en-US" sz="2400" dirty="0">
              <a:solidFill>
                <a:srgbClr val="000000"/>
              </a:solidFill>
              <a:latin typeface="Calibri" panose="020F0502020204030204" pitchFamily="34" charset="0"/>
              <a:cs typeface="Calibri" panose="020F0502020204030204" pitchFamily="34" charset="0"/>
            </a:endParaRPr>
          </a:p>
          <a:p>
            <a:pPr marR="0" lvl="8" indent="0" algn="just" defTabSz="584200" eaLnBrk="1" fontAlgn="auto" latinLnBrk="0" hangingPunct="1">
              <a:lnSpc>
                <a:spcPct val="150000"/>
              </a:lnSpc>
              <a:spcBef>
                <a:spcPts val="0"/>
              </a:spcBef>
              <a:spcAft>
                <a:spcPts val="0"/>
              </a:spcAft>
              <a:buClrTx/>
              <a:buSzPct val="75000"/>
              <a:tabLst/>
              <a:defRPr sz="1800"/>
            </a:pPr>
            <a:endParaRPr lang="en-US" sz="2400" dirty="0" smtClean="0">
              <a:latin typeface="Calibri" pitchFamily="34" charset="0"/>
            </a:endParaRPr>
          </a:p>
        </p:txBody>
      </p:sp>
      <p:pic>
        <p:nvPicPr>
          <p:cNvPr id="2" name="Picture 1"/>
          <p:cNvPicPr>
            <a:picLocks noChangeAspect="1"/>
          </p:cNvPicPr>
          <p:nvPr/>
        </p:nvPicPr>
        <p:blipFill rotWithShape="1">
          <a:blip r:embed="rId3"/>
          <a:srcRect l="22882" t="37203" r="27309" b="10625"/>
          <a:stretch/>
        </p:blipFill>
        <p:spPr>
          <a:xfrm>
            <a:off x="8964157" y="2755941"/>
            <a:ext cx="3881889" cy="2286000"/>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3689" t="15742" r="9687" b="10371"/>
          <a:stretch/>
        </p:blipFill>
        <p:spPr>
          <a:xfrm>
            <a:off x="5873072" y="4756760"/>
            <a:ext cx="3001689" cy="1920240"/>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3310" t="29308" r="46816" b="32874"/>
          <a:stretch/>
        </p:blipFill>
        <p:spPr>
          <a:xfrm rot="16200000">
            <a:off x="10824436" y="6773260"/>
            <a:ext cx="1757012" cy="1828800"/>
          </a:xfrm>
          <a:prstGeom prst="rect">
            <a:avLst/>
          </a:prstGeom>
        </p:spPr>
      </p:pic>
      <p:sp>
        <p:nvSpPr>
          <p:cNvPr id="3" name="Oval 2"/>
          <p:cNvSpPr/>
          <p:nvPr/>
        </p:nvSpPr>
        <p:spPr>
          <a:xfrm>
            <a:off x="10933920" y="7947992"/>
            <a:ext cx="457200" cy="457200"/>
          </a:xfrm>
          <a:prstGeom prst="ellipse">
            <a:avLst/>
          </a:prstGeom>
          <a:noFill/>
          <a:ln w="57150" cap="flat">
            <a:solidFill>
              <a:schemeClr val="accent5"/>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t="22884"/>
          <a:stretch/>
        </p:blipFill>
        <p:spPr>
          <a:xfrm>
            <a:off x="5496488" y="7989362"/>
            <a:ext cx="3754856" cy="1737360"/>
          </a:xfrm>
          <a:prstGeom prst="rect">
            <a:avLst/>
          </a:prstGeom>
        </p:spPr>
      </p:pic>
      <p:pic>
        <p:nvPicPr>
          <p:cNvPr id="6" name="Picture 5"/>
          <p:cNvPicPr>
            <a:picLocks noChangeAspect="1"/>
          </p:cNvPicPr>
          <p:nvPr/>
        </p:nvPicPr>
        <p:blipFill rotWithShape="1">
          <a:blip r:embed="rId7"/>
          <a:srcRect l="54981" t="57875" r="27863" b="12595"/>
          <a:stretch/>
        </p:blipFill>
        <p:spPr>
          <a:xfrm>
            <a:off x="8761287" y="6784424"/>
            <a:ext cx="1889761" cy="1828800"/>
          </a:xfrm>
          <a:prstGeom prst="rect">
            <a:avLst/>
          </a:prstGeom>
        </p:spPr>
      </p:pic>
    </p:spTree>
    <p:extLst>
      <p:ext uri="{BB962C8B-B14F-4D97-AF65-F5344CB8AC3E}">
        <p14:creationId xmlns:p14="http://schemas.microsoft.com/office/powerpoint/2010/main" val="25395588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478079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0" marR="0" lvl="0" indent="0"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Testing and analysis</a:t>
            </a:r>
          </a:p>
          <a:p>
            <a:pPr marL="0" marR="0" lvl="0" indent="0" defTabSz="584200" eaLnBrk="1" fontAlgn="auto" latinLnBrk="0" hangingPunct="1">
              <a:lnSpc>
                <a:spcPct val="100000"/>
              </a:lnSpc>
              <a:spcBef>
                <a:spcPts val="0"/>
              </a:spcBef>
              <a:spcAft>
                <a:spcPts val="0"/>
              </a:spcAft>
              <a:buClrTx/>
              <a:buSzTx/>
              <a:buFontTx/>
              <a:buNone/>
              <a:tabLst/>
              <a:defRPr sz="1800"/>
            </a:pPr>
            <a:r>
              <a:rPr kumimoji="0" lang="de-DE" sz="3200" b="1" i="0" u="none" strike="noStrike" kern="0" cap="none" spc="0" normalizeH="0" baseline="0" dirty="0" smtClean="0">
                <a:ln>
                  <a:noFill/>
                </a:ln>
                <a:solidFill>
                  <a:sysClr val="windowText" lastClr="000000"/>
                </a:solidFill>
                <a:effectLst/>
                <a:uLnTx/>
                <a:uFillTx/>
                <a:latin typeface="Calibri" panose="020F0502020204030204" pitchFamily="34" charset="0"/>
                <a:ea typeface="Helvetica"/>
                <a:cs typeface="Helvetica"/>
                <a:sym typeface="Helvetica"/>
              </a:rPr>
              <a:t>Scenarios</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lvl="8" indent="0" algn="just">
              <a:buSzPct val="75000"/>
              <a:defRPr sz="1800"/>
            </a:pPr>
            <a:r>
              <a:rPr lang="en-US" sz="2400" dirty="0" smtClean="0">
                <a:latin typeface="Calibri" pitchFamily="34" charset="0"/>
              </a:rPr>
              <a:t>Scenario 1: Gold </a:t>
            </a:r>
            <a:r>
              <a:rPr lang="en-US" sz="2400" dirty="0">
                <a:latin typeface="Calibri" pitchFamily="34" charset="0"/>
              </a:rPr>
              <a:t>standard CAD analysis</a:t>
            </a: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a:latin typeface="Calibri" pitchFamily="34" charset="0"/>
            </a:endParaRPr>
          </a:p>
          <a:p>
            <a:pPr lvl="8" indent="0" algn="just">
              <a:buSzPct val="75000"/>
              <a:defRPr sz="1800"/>
            </a:pPr>
            <a:r>
              <a:rPr lang="en-US" sz="2400" dirty="0">
                <a:latin typeface="Calibri" pitchFamily="34" charset="0"/>
              </a:rPr>
              <a:t>Scenario </a:t>
            </a:r>
            <a:r>
              <a:rPr lang="en-US" sz="2400" dirty="0" smtClean="0">
                <a:latin typeface="Calibri" pitchFamily="34" charset="0"/>
              </a:rPr>
              <a:t>2: Z-frame marker positioning </a:t>
            </a:r>
          </a:p>
          <a:p>
            <a:pPr lvl="8" indent="0" algn="just">
              <a:buSzPct val="75000"/>
              <a:defRPr sz="1800"/>
            </a:pPr>
            <a:r>
              <a:rPr lang="en-US" sz="2400" dirty="0" smtClean="0">
                <a:latin typeface="Calibri" pitchFamily="34" charset="0"/>
              </a:rPr>
              <a:t>using an MR-compatible rotary frame</a:t>
            </a:r>
          </a:p>
          <a:p>
            <a:pPr marR="0" lvl="8" indent="0" algn="just" defTabSz="584200" eaLnBrk="1" fontAlgn="auto" latinLnBrk="0" hangingPunct="1">
              <a:lnSpc>
                <a:spcPct val="100000"/>
              </a:lnSpc>
              <a:spcBef>
                <a:spcPts val="0"/>
              </a:spcBef>
              <a:spcAft>
                <a:spcPts val="0"/>
              </a:spcAft>
              <a:buClrTx/>
              <a:buSzPct val="75000"/>
              <a:tabLst/>
              <a:defRPr sz="1800"/>
            </a:pPr>
            <a:r>
              <a:rPr lang="en-US" sz="2400" dirty="0" smtClean="0">
                <a:latin typeface="Calibri" pitchFamily="34" charset="0"/>
              </a:rPr>
              <a:t>	</a:t>
            </a:r>
            <a:endParaRPr lang="en-US" sz="2400" dirty="0">
              <a:latin typeface="Calibri" pitchFamily="34" charset="0"/>
            </a:endParaRPr>
          </a:p>
          <a:p>
            <a:pPr lvl="8" indent="0" algn="just">
              <a:buSzPct val="75000"/>
              <a:defRPr sz="1800"/>
            </a:pPr>
            <a:r>
              <a:rPr lang="en-US" sz="2400" dirty="0">
                <a:latin typeface="Calibri" pitchFamily="34" charset="0"/>
              </a:rPr>
              <a:t>Scenario </a:t>
            </a:r>
            <a:r>
              <a:rPr lang="en-US" sz="2400" dirty="0" smtClean="0">
                <a:latin typeface="Calibri" pitchFamily="34" charset="0"/>
              </a:rPr>
              <a:t>3: Phantom targeting test </a:t>
            </a:r>
            <a:endParaRPr lang="en-US" sz="2400" dirty="0">
              <a:latin typeface="Calibri" pitchFamily="34" charset="0"/>
            </a:endParaRPr>
          </a:p>
          <a:p>
            <a:pPr lvl="8" indent="0" algn="just">
              <a:buSzPct val="75000"/>
              <a:defRPr sz="1800"/>
            </a:pPr>
            <a:endParaRPr lang="en-US" sz="2400" dirty="0">
              <a:latin typeface="Calibri" pitchFamily="34" charset="0"/>
            </a:endParaRPr>
          </a:p>
          <a:p>
            <a:pPr lvl="8" indent="0" algn="just">
              <a:buSzPct val="75000"/>
              <a:defRPr sz="1800"/>
            </a:pPr>
            <a:r>
              <a:rPr lang="en-US" sz="2400" dirty="0" smtClean="0">
                <a:latin typeface="Calibri" pitchFamily="34" charset="0"/>
              </a:rPr>
              <a:t>		</a:t>
            </a:r>
            <a:endParaRPr lang="en-US" sz="2400" dirty="0">
              <a:latin typeface="Calibri" pitchFamily="34" charset="0"/>
            </a:endParaRPr>
          </a:p>
          <a:p>
            <a:pPr lvl="8" indent="0" algn="just">
              <a:buSzPct val="75000"/>
              <a:defRPr sz="1800"/>
            </a:pPr>
            <a:endParaRPr lang="en-US" sz="2400" dirty="0">
              <a:latin typeface="Calibri"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41929" y="2912976"/>
            <a:ext cx="3150477" cy="320040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3857" t="31104" r="48664" b="30423"/>
          <a:stretch/>
        </p:blipFill>
        <p:spPr>
          <a:xfrm>
            <a:off x="-4368121" y="7622864"/>
            <a:ext cx="2444162" cy="2468880"/>
          </a:xfrm>
          <a:prstGeom prst="rect">
            <a:avLst/>
          </a:prstGeom>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18994" t="17697" r="62180" b="14929"/>
          <a:stretch/>
        </p:blipFill>
        <p:spPr>
          <a:xfrm rot="10800000">
            <a:off x="6160711" y="2912976"/>
            <a:ext cx="3260709" cy="3200400"/>
          </a:xfrm>
          <a:prstGeom prst="rect">
            <a:avLst/>
          </a:prstGeom>
        </p:spPr>
      </p:pic>
      <p:sp>
        <p:nvSpPr>
          <p:cNvPr id="9" name="Rectangle 8"/>
          <p:cNvSpPr/>
          <p:nvPr/>
        </p:nvSpPr>
        <p:spPr>
          <a:xfrm>
            <a:off x="215856" y="6706612"/>
            <a:ext cx="12182950" cy="3046988"/>
          </a:xfrm>
          <a:prstGeom prst="rect">
            <a:avLst/>
          </a:prstGeom>
        </p:spPr>
        <p:txBody>
          <a:bodyPr wrap="square">
            <a:spAutoFit/>
          </a:bodyPr>
          <a:lstStyle/>
          <a:p>
            <a:pPr marL="342900" lvl="8" indent="-342900" algn="just">
              <a:buSzPct val="75000"/>
              <a:buFont typeface="Arial" panose="020B0604020202020204" pitchFamily="34" charset="0"/>
              <a:buChar char="•"/>
              <a:defRPr sz="1800"/>
            </a:pPr>
            <a:r>
              <a:rPr lang="en-US" sz="2400" dirty="0">
                <a:solidFill>
                  <a:schemeClr val="tx1"/>
                </a:solidFill>
                <a:latin typeface="Calibri" pitchFamily="34" charset="0"/>
              </a:rPr>
              <a:t>Rotation of the Z-frame around the x-axis</a:t>
            </a:r>
          </a:p>
          <a:p>
            <a:pPr lvl="8" indent="0" algn="just">
              <a:buSzPct val="75000"/>
              <a:defRPr sz="1800"/>
            </a:pPr>
            <a:r>
              <a:rPr lang="en-US" sz="2400" dirty="0">
                <a:solidFill>
                  <a:schemeClr val="tx1"/>
                </a:solidFill>
                <a:latin typeface="Calibri" pitchFamily="34" charset="0"/>
              </a:rPr>
              <a:t>			</a:t>
            </a:r>
            <a:endParaRPr lang="en-US" sz="2400" dirty="0" smtClean="0">
              <a:solidFill>
                <a:schemeClr val="tx1"/>
              </a:solidFill>
              <a:latin typeface="Calibri" pitchFamily="34" charset="0"/>
            </a:endParaRPr>
          </a:p>
          <a:p>
            <a:pPr marL="342900" lvl="8" indent="-342900" algn="just">
              <a:buSzPct val="75000"/>
              <a:buFont typeface="Arial" panose="020B0604020202020204" pitchFamily="34" charset="0"/>
              <a:buChar char="•"/>
              <a:defRPr sz="1800"/>
            </a:pPr>
            <a:r>
              <a:rPr lang="en-US" sz="2400" dirty="0" smtClean="0">
                <a:solidFill>
                  <a:schemeClr val="tx1"/>
                </a:solidFill>
                <a:latin typeface="Calibri" pitchFamily="34" charset="0"/>
              </a:rPr>
              <a:t>Rotation </a:t>
            </a:r>
            <a:r>
              <a:rPr lang="en-US" sz="2400" dirty="0">
                <a:solidFill>
                  <a:schemeClr val="tx1"/>
                </a:solidFill>
                <a:latin typeface="Calibri" pitchFamily="34" charset="0"/>
              </a:rPr>
              <a:t>of the Z-frame around the y-axis</a:t>
            </a:r>
          </a:p>
          <a:p>
            <a:pPr lvl="8" indent="0" algn="just">
              <a:buSzPct val="75000"/>
              <a:defRPr sz="1800"/>
            </a:pPr>
            <a:r>
              <a:rPr lang="en-US" sz="2400" dirty="0">
                <a:solidFill>
                  <a:schemeClr val="tx1"/>
                </a:solidFill>
                <a:latin typeface="Calibri" pitchFamily="34" charset="0"/>
              </a:rPr>
              <a:t>			</a:t>
            </a:r>
            <a:endParaRPr lang="en-US" sz="2400" dirty="0" smtClean="0">
              <a:solidFill>
                <a:schemeClr val="tx1"/>
              </a:solidFill>
              <a:latin typeface="Calibri" pitchFamily="34" charset="0"/>
            </a:endParaRPr>
          </a:p>
          <a:p>
            <a:pPr marL="342900" lvl="8" indent="-342900" algn="just">
              <a:buSzPct val="75000"/>
              <a:buFont typeface="Arial" panose="020B0604020202020204" pitchFamily="34" charset="0"/>
              <a:buChar char="•"/>
              <a:defRPr sz="1800"/>
            </a:pPr>
            <a:r>
              <a:rPr lang="en-US" sz="2400" dirty="0" smtClean="0">
                <a:solidFill>
                  <a:schemeClr val="tx1"/>
                </a:solidFill>
                <a:latin typeface="Calibri" pitchFamily="34" charset="0"/>
              </a:rPr>
              <a:t>Rotation </a:t>
            </a:r>
            <a:r>
              <a:rPr lang="en-US" sz="2400" dirty="0">
                <a:solidFill>
                  <a:schemeClr val="tx1"/>
                </a:solidFill>
                <a:latin typeface="Calibri" pitchFamily="34" charset="0"/>
              </a:rPr>
              <a:t>of the Z-frame around both the x- and y-axis with the same orientation</a:t>
            </a:r>
          </a:p>
          <a:p>
            <a:pPr lvl="8" indent="0" algn="just">
              <a:buSzPct val="75000"/>
              <a:defRPr sz="1800"/>
            </a:pPr>
            <a:r>
              <a:rPr lang="en-US" sz="2400" dirty="0">
                <a:solidFill>
                  <a:schemeClr val="tx1"/>
                </a:solidFill>
                <a:latin typeface="Calibri" pitchFamily="34" charset="0"/>
              </a:rPr>
              <a:t>			</a:t>
            </a:r>
            <a:endParaRPr lang="en-US" sz="2400" dirty="0" smtClean="0">
              <a:solidFill>
                <a:schemeClr val="tx1"/>
              </a:solidFill>
              <a:latin typeface="Calibri" pitchFamily="34" charset="0"/>
            </a:endParaRPr>
          </a:p>
          <a:p>
            <a:pPr marL="342900" lvl="8" indent="-342900" algn="just">
              <a:buSzPct val="75000"/>
              <a:buFont typeface="Arial" panose="020B0604020202020204" pitchFamily="34" charset="0"/>
              <a:buChar char="•"/>
              <a:defRPr sz="1800"/>
            </a:pPr>
            <a:r>
              <a:rPr lang="en-US" sz="2400" dirty="0" smtClean="0">
                <a:solidFill>
                  <a:schemeClr val="tx1"/>
                </a:solidFill>
                <a:latin typeface="Calibri" pitchFamily="34" charset="0"/>
              </a:rPr>
              <a:t>Rotation </a:t>
            </a:r>
            <a:r>
              <a:rPr lang="en-US" sz="2400" dirty="0">
                <a:solidFill>
                  <a:schemeClr val="tx1"/>
                </a:solidFill>
                <a:latin typeface="Calibri" pitchFamily="34" charset="0"/>
              </a:rPr>
              <a:t>of the Z-frame around both the x- and y-axis with the opposite orientation</a:t>
            </a:r>
          </a:p>
          <a:p>
            <a:pPr lvl="8" indent="0" algn="just">
              <a:buSzPct val="75000"/>
              <a:defRPr sz="1800"/>
            </a:pPr>
            <a:r>
              <a:rPr lang="en-US" sz="2400" dirty="0">
                <a:solidFill>
                  <a:schemeClr val="bg2">
                    <a:lumMod val="50000"/>
                  </a:schemeClr>
                </a:solidFill>
                <a:latin typeface="Calibri" pitchFamily="34" charset="0"/>
              </a:rPr>
              <a:t>			</a:t>
            </a:r>
            <a:endParaRPr lang="en-US" sz="2400" dirty="0" smtClean="0">
              <a:solidFill>
                <a:schemeClr val="bg2">
                  <a:lumMod val="50000"/>
                </a:schemeClr>
              </a:solidFill>
              <a:latin typeface="Calibri" pitchFamily="34" charset="0"/>
            </a:endParaRPr>
          </a:p>
        </p:txBody>
      </p:sp>
      <p:pic>
        <p:nvPicPr>
          <p:cNvPr id="5" name="Picture 4"/>
          <p:cNvPicPr>
            <a:picLocks noChangeAspect="1"/>
          </p:cNvPicPr>
          <p:nvPr/>
        </p:nvPicPr>
        <p:blipFill rotWithShape="1">
          <a:blip r:embed="rId6"/>
          <a:srcRect l="22329" t="23422" r="27309" b="7673"/>
          <a:stretch/>
        </p:blipFill>
        <p:spPr>
          <a:xfrm>
            <a:off x="6122218" y="2912976"/>
            <a:ext cx="6537961" cy="5029200"/>
          </a:xfrm>
          <a:prstGeom prst="rect">
            <a:avLst/>
          </a:prstGeom>
        </p:spPr>
      </p:pic>
      <p:sp>
        <p:nvSpPr>
          <p:cNvPr id="8" name="Rectangle 7"/>
          <p:cNvSpPr/>
          <p:nvPr/>
        </p:nvSpPr>
        <p:spPr>
          <a:xfrm>
            <a:off x="5961531" y="2594856"/>
            <a:ext cx="6768669" cy="7037040"/>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Rectangle 9"/>
          <p:cNvSpPr/>
          <p:nvPr/>
        </p:nvSpPr>
        <p:spPr>
          <a:xfrm>
            <a:off x="215856" y="6388968"/>
            <a:ext cx="5941188" cy="3105845"/>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l="43648" t="35646" r="43885" b="40483"/>
          <a:stretch/>
        </p:blipFill>
        <p:spPr>
          <a:xfrm rot="5400000">
            <a:off x="951459" y="5610456"/>
            <a:ext cx="3375113" cy="4846320"/>
          </a:xfrm>
          <a:prstGeom prst="rect">
            <a:avLst/>
          </a:prstGeom>
        </p:spPr>
      </p:pic>
      <p:pic>
        <p:nvPicPr>
          <p:cNvPr id="6" name="Picture 5"/>
          <p:cNvPicPr>
            <a:picLocks noChangeAspect="1"/>
          </p:cNvPicPr>
          <p:nvPr/>
        </p:nvPicPr>
        <p:blipFill rotWithShape="1">
          <a:blip r:embed="rId8"/>
          <a:srcRect l="17728" t="17997" r="25402" b="6688"/>
          <a:stretch/>
        </p:blipFill>
        <p:spPr>
          <a:xfrm>
            <a:off x="5730089" y="2821536"/>
            <a:ext cx="7000111" cy="5212080"/>
          </a:xfrm>
          <a:prstGeom prst="rect">
            <a:avLst/>
          </a:prstGeom>
        </p:spPr>
      </p:pic>
    </p:spTree>
    <p:extLst>
      <p:ext uri="{BB962C8B-B14F-4D97-AF65-F5344CB8AC3E}">
        <p14:creationId xmlns:p14="http://schemas.microsoft.com/office/powerpoint/2010/main" val="41022940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5" presetClass="emph" presetSubtype="0" nodeType="withEffect">
                                  <p:stCondLst>
                                    <p:cond delay="0"/>
                                  </p:stCondLst>
                                  <p:iterate type="lt">
                                    <p:tmAbs val="25"/>
                                  </p:iterate>
                                  <p:childTnLst>
                                    <p:set>
                                      <p:cBhvr override="childStyle">
                                        <p:cTn id="10" dur="indefinite"/>
                                        <p:tgtEl>
                                          <p:spTgt spid="11">
                                            <p:txEl>
                                              <p:pRg st="3" end="3"/>
                                            </p:txEl>
                                          </p:spTgt>
                                        </p:tgtEl>
                                        <p:attrNameLst>
                                          <p:attrName>style.fontWeight</p:attrName>
                                        </p:attrNameLst>
                                      </p:cBhvr>
                                      <p:to>
                                        <p:strVal val="bold"/>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5" presetClass="emph" presetSubtype="0" nodeType="withEffect">
                                  <p:stCondLst>
                                    <p:cond delay="0"/>
                                  </p:stCondLst>
                                  <p:iterate type="lt">
                                    <p:tmAbs val="25"/>
                                  </p:iterate>
                                  <p:childTnLst>
                                    <p:set>
                                      <p:cBhvr override="childStyle">
                                        <p:cTn id="16" dur="indefinite"/>
                                        <p:tgtEl>
                                          <p:spTgt spid="11">
                                            <p:txEl>
                                              <p:pRg st="5" end="5"/>
                                            </p:txEl>
                                          </p:spTgt>
                                        </p:tgtEl>
                                        <p:attrNameLst>
                                          <p:attrName>style.fontWeight</p:attrName>
                                        </p:attrNameLst>
                                      </p:cBhvr>
                                      <p:to>
                                        <p:strVal val="bold"/>
                                      </p:to>
                                    </p:set>
                                  </p:childTnLst>
                                </p:cTn>
                              </p:par>
                              <p:par>
                                <p:cTn id="17" presetID="15" presetClass="emph" presetSubtype="0" nodeType="withEffect">
                                  <p:stCondLst>
                                    <p:cond delay="0"/>
                                  </p:stCondLst>
                                  <p:iterate type="lt">
                                    <p:tmAbs val="25"/>
                                  </p:iterate>
                                  <p:childTnLst>
                                    <p:set>
                                      <p:cBhvr override="childStyle">
                                        <p:cTn id="18" dur="indefinite"/>
                                        <p:tgtEl>
                                          <p:spTgt spid="11">
                                            <p:txEl>
                                              <p:pRg st="6" end="6"/>
                                            </p:txEl>
                                          </p:spTgt>
                                        </p:tgtEl>
                                        <p:attrNameLst>
                                          <p:attrName>style.fontWeight</p:attrName>
                                        </p:attrNameLst>
                                      </p:cBhvr>
                                      <p:to>
                                        <p:strVal val="bold"/>
                                      </p:to>
                                    </p:set>
                                  </p:childTnLst>
                                </p:cTn>
                              </p:par>
                            </p:childTnLst>
                          </p:cTn>
                        </p:par>
                      </p:childTnLst>
                    </p:cTn>
                  </p:par>
                  <p:par>
                    <p:cTn id="19" fill="hold">
                      <p:stCondLst>
                        <p:cond delay="indefinite"/>
                      </p:stCondLst>
                      <p:childTnLst>
                        <p:par>
                          <p:cTn id="20" fill="hold">
                            <p:stCondLst>
                              <p:cond delay="0"/>
                            </p:stCondLst>
                            <p:childTnLst>
                              <p:par>
                                <p:cTn id="21" presetID="15" presetClass="emph" presetSubtype="0" nodeType="clickEffect">
                                  <p:stCondLst>
                                    <p:cond delay="0"/>
                                  </p:stCondLst>
                                  <p:iterate type="lt">
                                    <p:tmAbs val="25"/>
                                  </p:iterate>
                                  <p:childTnLst>
                                    <p:set>
                                      <p:cBhvr override="childStyle">
                                        <p:cTn id="22" dur="indefinite"/>
                                        <p:tgtEl>
                                          <p:spTgt spid="11">
                                            <p:txEl>
                                              <p:pRg st="8" end="8"/>
                                            </p:txEl>
                                          </p:spTgt>
                                        </p:tgtEl>
                                        <p:attrNameLst>
                                          <p:attrName>style.fontWeight</p:attrName>
                                        </p:attrNameLst>
                                      </p:cBhvr>
                                      <p:to>
                                        <p:strVal val="bold"/>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a:defRPr sz="1800"/>
            </a:pPr>
            <a:r>
              <a:rPr lang="en-US" sz="3200" b="1" dirty="0">
                <a:latin typeface="Calibri" pitchFamily="34" charset="0"/>
              </a:rPr>
              <a:t>Result analysis: </a:t>
            </a:r>
            <a:r>
              <a:rPr lang="en-US" sz="3200" b="1" dirty="0" smtClean="0">
                <a:latin typeface="Calibri" pitchFamily="34" charset="0"/>
              </a:rPr>
              <a:t>Gold standard and MRI </a:t>
            </a:r>
            <a:r>
              <a:rPr lang="en-US" sz="3200" b="1" dirty="0">
                <a:latin typeface="Calibri" pitchFamily="34" charset="0"/>
              </a:rPr>
              <a:t>positioning </a:t>
            </a:r>
            <a:r>
              <a:rPr lang="en-US" sz="3200" b="1" dirty="0" smtClean="0">
                <a:latin typeface="Calibri" pitchFamily="34" charset="0"/>
              </a:rPr>
              <a:t>scenarios</a:t>
            </a:r>
          </a:p>
          <a:p>
            <a:pPr>
              <a:defRPr sz="1800"/>
            </a:pPr>
            <a:endParaRPr lang="en-US" sz="2400" dirty="0">
              <a:latin typeface="Calibri" pitchFamily="34" charset="0"/>
            </a:endParaRPr>
          </a:p>
          <a:p>
            <a:pPr marL="342900" marR="0" lvl="8" indent="-3429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342900" marR="0" lvl="8" indent="-3429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p:txBody>
      </p:sp>
      <p:sp>
        <p:nvSpPr>
          <p:cNvPr id="13" name="Rectangle 12"/>
          <p:cNvSpPr/>
          <p:nvPr/>
        </p:nvSpPr>
        <p:spPr>
          <a:xfrm>
            <a:off x="8892892" y="6749008"/>
            <a:ext cx="491615" cy="351953"/>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chemeClr val="tx1">
                  <a:lumMod val="50000"/>
                  <a:lumOff val="50000"/>
                </a:schemeClr>
              </a:solidFill>
              <a:effectLst/>
              <a:uFillTx/>
              <a:latin typeface="+mn-lt"/>
              <a:ea typeface="+mn-ea"/>
              <a:cs typeface="+mn-cs"/>
              <a:sym typeface="Helvetica Light"/>
            </a:endParaRPr>
          </a:p>
        </p:txBody>
      </p:sp>
      <p:pic>
        <p:nvPicPr>
          <p:cNvPr id="8" name="Picture 7"/>
          <p:cNvPicPr>
            <a:picLocks noChangeAspect="1"/>
          </p:cNvPicPr>
          <p:nvPr/>
        </p:nvPicPr>
        <p:blipFill rotWithShape="1">
          <a:blip r:embed="rId3"/>
          <a:srcRect l="16241" t="23422" r="42252" b="9641"/>
          <a:stretch/>
        </p:blipFill>
        <p:spPr>
          <a:xfrm>
            <a:off x="741759" y="2428528"/>
            <a:ext cx="3731557" cy="3383280"/>
          </a:xfrm>
          <a:prstGeom prst="rect">
            <a:avLst/>
          </a:prstGeom>
        </p:spPr>
      </p:pic>
      <p:pic>
        <p:nvPicPr>
          <p:cNvPr id="14" name="Picture 13"/>
          <p:cNvPicPr>
            <a:picLocks noChangeAspect="1"/>
          </p:cNvPicPr>
          <p:nvPr/>
        </p:nvPicPr>
        <p:blipFill rotWithShape="1">
          <a:blip r:embed="rId4"/>
          <a:srcRect l="16241" t="25321" r="42806" b="12594"/>
          <a:stretch/>
        </p:blipFill>
        <p:spPr>
          <a:xfrm>
            <a:off x="630084" y="6083745"/>
            <a:ext cx="3840480" cy="3273323"/>
          </a:xfrm>
          <a:prstGeom prst="rect">
            <a:avLst/>
          </a:prstGeom>
        </p:spPr>
      </p:pic>
      <p:pic>
        <p:nvPicPr>
          <p:cNvPr id="15" name="Picture 14"/>
          <p:cNvPicPr>
            <a:picLocks noChangeAspect="1"/>
          </p:cNvPicPr>
          <p:nvPr/>
        </p:nvPicPr>
        <p:blipFill rotWithShape="1">
          <a:blip r:embed="rId5"/>
          <a:srcRect l="18454" t="22986" r="42806" b="13579"/>
          <a:stretch/>
        </p:blipFill>
        <p:spPr>
          <a:xfrm>
            <a:off x="4867613" y="2383415"/>
            <a:ext cx="3674973" cy="3383280"/>
          </a:xfrm>
          <a:prstGeom prst="rect">
            <a:avLst/>
          </a:prstGeom>
        </p:spPr>
      </p:pic>
      <p:pic>
        <p:nvPicPr>
          <p:cNvPr id="16" name="Picture 15"/>
          <p:cNvPicPr>
            <a:picLocks noChangeAspect="1"/>
          </p:cNvPicPr>
          <p:nvPr/>
        </p:nvPicPr>
        <p:blipFill rotWithShape="1">
          <a:blip r:embed="rId6"/>
          <a:srcRect l="18454" t="17235" r="42806" b="12594"/>
          <a:stretch/>
        </p:blipFill>
        <p:spPr>
          <a:xfrm>
            <a:off x="4875746" y="5983047"/>
            <a:ext cx="3412070" cy="3474720"/>
          </a:xfrm>
          <a:prstGeom prst="rect">
            <a:avLst/>
          </a:prstGeom>
        </p:spPr>
      </p:pic>
      <p:pic>
        <p:nvPicPr>
          <p:cNvPr id="17" name="Picture 16"/>
          <p:cNvPicPr>
            <a:picLocks noChangeAspect="1"/>
          </p:cNvPicPr>
          <p:nvPr/>
        </p:nvPicPr>
        <p:blipFill rotWithShape="1">
          <a:blip r:embed="rId7"/>
          <a:srcRect l="18454" t="20473" r="42252" b="11814"/>
          <a:stretch/>
        </p:blipFill>
        <p:spPr>
          <a:xfrm>
            <a:off x="9093065" y="2392754"/>
            <a:ext cx="3397633" cy="3291840"/>
          </a:xfrm>
          <a:prstGeom prst="rect">
            <a:avLst/>
          </a:prstGeom>
        </p:spPr>
      </p:pic>
      <p:pic>
        <p:nvPicPr>
          <p:cNvPr id="18" name="Picture 17"/>
          <p:cNvPicPr>
            <a:picLocks noChangeAspect="1"/>
          </p:cNvPicPr>
          <p:nvPr/>
        </p:nvPicPr>
        <p:blipFill rotWithShape="1">
          <a:blip r:embed="rId8"/>
          <a:srcRect l="18286" t="19485" r="42805" b="13578"/>
          <a:stretch/>
        </p:blipFill>
        <p:spPr>
          <a:xfrm>
            <a:off x="9042924" y="5957367"/>
            <a:ext cx="3592452" cy="3474720"/>
          </a:xfrm>
          <a:prstGeom prst="rect">
            <a:avLst/>
          </a:prstGeom>
        </p:spPr>
      </p:pic>
      <p:pic>
        <p:nvPicPr>
          <p:cNvPr id="3" name="Picture 2"/>
          <p:cNvPicPr>
            <a:picLocks noChangeAspect="1"/>
          </p:cNvPicPr>
          <p:nvPr/>
        </p:nvPicPr>
        <p:blipFill rotWithShape="1">
          <a:blip r:embed="rId9"/>
          <a:srcRect l="42089" t="81126" r="37562" b="16389"/>
          <a:stretch/>
        </p:blipFill>
        <p:spPr>
          <a:xfrm>
            <a:off x="1245816" y="9197280"/>
            <a:ext cx="3138035" cy="216024"/>
          </a:xfrm>
          <a:prstGeom prst="rect">
            <a:avLst/>
          </a:prstGeom>
        </p:spPr>
      </p:pic>
      <p:sp>
        <p:nvSpPr>
          <p:cNvPr id="20" name="Rectangle 19"/>
          <p:cNvSpPr/>
          <p:nvPr/>
        </p:nvSpPr>
        <p:spPr>
          <a:xfrm>
            <a:off x="599081" y="2343939"/>
            <a:ext cx="12163037" cy="7409661"/>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19" name="Picture 18"/>
          <p:cNvPicPr>
            <a:picLocks noChangeAspect="1"/>
          </p:cNvPicPr>
          <p:nvPr/>
        </p:nvPicPr>
        <p:blipFill rotWithShape="1">
          <a:blip r:embed="rId10"/>
          <a:srcRect l="18454" t="28344" r="23435" b="7099"/>
          <a:stretch/>
        </p:blipFill>
        <p:spPr>
          <a:xfrm>
            <a:off x="1084456" y="2655506"/>
            <a:ext cx="10833562" cy="6766560"/>
          </a:xfrm>
          <a:prstGeom prst="rect">
            <a:avLst/>
          </a:prstGeom>
        </p:spPr>
      </p:pic>
    </p:spTree>
    <p:extLst>
      <p:ext uri="{BB962C8B-B14F-4D97-AF65-F5344CB8AC3E}">
        <p14:creationId xmlns:p14="http://schemas.microsoft.com/office/powerpoint/2010/main" val="23584411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0" marR="0" lvl="0" indent="0"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R-squared interpretation</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a:latin typeface="Calibri" pitchFamily="34" charset="0"/>
            </a:endParaRPr>
          </a:p>
          <a:p>
            <a:pPr marL="342900" marR="0" lvl="8" indent="-3429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98941938"/>
              </p:ext>
            </p:extLst>
          </p:nvPr>
        </p:nvGraphicFramePr>
        <p:xfrm>
          <a:off x="1352666" y="2788568"/>
          <a:ext cx="10297142" cy="6187786"/>
        </p:xfrm>
        <a:graphic>
          <a:graphicData uri="http://schemas.openxmlformats.org/drawingml/2006/table">
            <a:tbl>
              <a:tblPr firstRow="1" firstCol="1" bandRow="1">
                <a:tableStyleId>{5940675A-B579-460E-94D1-54222C63F5DA}</a:tableStyleId>
              </a:tblPr>
              <a:tblGrid>
                <a:gridCol w="2112233">
                  <a:extLst>
                    <a:ext uri="{9D8B030D-6E8A-4147-A177-3AD203B41FA5}">
                      <a16:colId xmlns:a16="http://schemas.microsoft.com/office/drawing/2014/main" val="1547606193"/>
                    </a:ext>
                  </a:extLst>
                </a:gridCol>
                <a:gridCol w="2165380">
                  <a:extLst>
                    <a:ext uri="{9D8B030D-6E8A-4147-A177-3AD203B41FA5}">
                      <a16:colId xmlns:a16="http://schemas.microsoft.com/office/drawing/2014/main" val="1734704186"/>
                    </a:ext>
                  </a:extLst>
                </a:gridCol>
                <a:gridCol w="2143217">
                  <a:extLst>
                    <a:ext uri="{9D8B030D-6E8A-4147-A177-3AD203B41FA5}">
                      <a16:colId xmlns:a16="http://schemas.microsoft.com/office/drawing/2014/main" val="3142679405"/>
                    </a:ext>
                  </a:extLst>
                </a:gridCol>
                <a:gridCol w="2039584">
                  <a:extLst>
                    <a:ext uri="{9D8B030D-6E8A-4147-A177-3AD203B41FA5}">
                      <a16:colId xmlns:a16="http://schemas.microsoft.com/office/drawing/2014/main" val="2991320582"/>
                    </a:ext>
                  </a:extLst>
                </a:gridCol>
                <a:gridCol w="1836728">
                  <a:extLst>
                    <a:ext uri="{9D8B030D-6E8A-4147-A177-3AD203B41FA5}">
                      <a16:colId xmlns:a16="http://schemas.microsoft.com/office/drawing/2014/main" val="1017206325"/>
                    </a:ext>
                  </a:extLst>
                </a:gridCol>
              </a:tblGrid>
              <a:tr h="1152128">
                <a:tc>
                  <a:txBody>
                    <a:bodyPr/>
                    <a:lstStyle/>
                    <a:p>
                      <a:pPr marL="0" marR="0" algn="ctr">
                        <a:lnSpc>
                          <a:spcPct val="150000"/>
                        </a:lnSpc>
                        <a:spcBef>
                          <a:spcPts val="1200"/>
                        </a:spcBef>
                        <a:spcAft>
                          <a:spcPts val="0"/>
                        </a:spcAft>
                      </a:pPr>
                      <a:r>
                        <a:rPr lang="en-US" sz="1600" dirty="0">
                          <a:effectLst/>
                        </a:rPr>
                        <a:t>Rotation of </a:t>
                      </a:r>
                      <a:r>
                        <a:rPr lang="en-US" sz="1600" dirty="0" smtClean="0">
                          <a:effectLst/>
                        </a:rPr>
                        <a:t>the          </a:t>
                      </a:r>
                      <a:r>
                        <a:rPr lang="en-US" sz="1600" dirty="0">
                          <a:effectLst/>
                        </a:rPr>
                        <a:t>Z-frame around (degree)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600"/>
                        </a:spcBef>
                        <a:spcAft>
                          <a:spcPts val="0"/>
                        </a:spcAft>
                      </a:pPr>
                      <a:r>
                        <a:rPr lang="en-US" sz="1800" b="0" i="0" u="none" strike="noStrike" baseline="0" dirty="0" smtClean="0">
                          <a:solidFill>
                            <a:schemeClr val="tx1"/>
                          </a:solidFill>
                          <a:latin typeface="+mn-lt"/>
                          <a:ea typeface="+mn-ea"/>
                          <a:cs typeface="+mn-cs"/>
                          <a:sym typeface="Helvetica Light"/>
                        </a:rPr>
                        <a:t>R² </a:t>
                      </a:r>
                      <a:r>
                        <a:rPr lang="en-US" sz="1600" dirty="0" smtClean="0">
                          <a:effectLst/>
                        </a:rPr>
                        <a:t> for </a:t>
                      </a:r>
                      <a:r>
                        <a:rPr lang="en-US" sz="1600" dirty="0">
                          <a:effectLst/>
                        </a:rPr>
                        <a:t>the gold standard rotation around the x-axis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1">
                        <a:lumMod val="20000"/>
                        <a:lumOff val="80000"/>
                      </a:schemeClr>
                    </a:solidFill>
                  </a:tcPr>
                </a:tc>
                <a:tc>
                  <a:txBody>
                    <a:bodyPr/>
                    <a:lstStyle/>
                    <a:p>
                      <a:pPr marL="0" marR="0" algn="ctr">
                        <a:lnSpc>
                          <a:spcPct val="150000"/>
                        </a:lnSpc>
                        <a:spcBef>
                          <a:spcPts val="600"/>
                        </a:spcBef>
                        <a:spcAft>
                          <a:spcPts val="0"/>
                        </a:spcAft>
                      </a:pPr>
                      <a:r>
                        <a:rPr lang="en-US" sz="1600" b="0" i="0" u="none" strike="noStrike" baseline="0" dirty="0" smtClean="0">
                          <a:solidFill>
                            <a:schemeClr val="tx1"/>
                          </a:solidFill>
                          <a:latin typeface="+mn-lt"/>
                          <a:ea typeface="+mn-ea"/>
                          <a:cs typeface="+mn-cs"/>
                          <a:sym typeface="Helvetica Light"/>
                        </a:rPr>
                        <a:t>R²</a:t>
                      </a:r>
                      <a:r>
                        <a:rPr lang="en-US" sz="1600" dirty="0" smtClean="0">
                          <a:effectLst/>
                        </a:rPr>
                        <a:t> </a:t>
                      </a:r>
                      <a:r>
                        <a:rPr lang="en-US" sz="1600" dirty="0">
                          <a:effectLst/>
                        </a:rPr>
                        <a:t>for the gold standard rotation around the y-axis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1">
                        <a:lumMod val="20000"/>
                        <a:lumOff val="80000"/>
                      </a:schemeClr>
                    </a:solidFill>
                  </a:tcPr>
                </a:tc>
                <a:tc>
                  <a:txBody>
                    <a:bodyPr/>
                    <a:lstStyle/>
                    <a:p>
                      <a:pPr marL="0" marR="0" algn="ctr">
                        <a:lnSpc>
                          <a:spcPct val="150000"/>
                        </a:lnSpc>
                        <a:spcBef>
                          <a:spcPts val="600"/>
                        </a:spcBef>
                        <a:spcAft>
                          <a:spcPts val="0"/>
                        </a:spcAft>
                      </a:pPr>
                      <a:r>
                        <a:rPr lang="en-US" sz="1600" b="0" i="0" u="none" strike="noStrike" baseline="0" dirty="0" smtClean="0">
                          <a:solidFill>
                            <a:schemeClr val="tx1"/>
                          </a:solidFill>
                          <a:latin typeface="+mn-lt"/>
                          <a:ea typeface="+mn-ea"/>
                          <a:cs typeface="+mn-cs"/>
                          <a:sym typeface="Helvetica Light"/>
                        </a:rPr>
                        <a:t>R²</a:t>
                      </a:r>
                      <a:r>
                        <a:rPr lang="en-US" sz="1600" dirty="0" smtClean="0">
                          <a:effectLst/>
                        </a:rPr>
                        <a:t> </a:t>
                      </a:r>
                      <a:r>
                        <a:rPr lang="en-US" sz="1600" dirty="0">
                          <a:effectLst/>
                        </a:rPr>
                        <a:t>for the MRI rotation around the </a:t>
                      </a:r>
                      <a:r>
                        <a:rPr lang="en-US" sz="1600" dirty="0" smtClean="0">
                          <a:effectLst/>
                        </a:rPr>
                        <a:t>x-axis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4">
                        <a:lumMod val="60000"/>
                        <a:lumOff val="40000"/>
                      </a:schemeClr>
                    </a:solidFill>
                  </a:tcPr>
                </a:tc>
                <a:tc>
                  <a:txBody>
                    <a:bodyPr/>
                    <a:lstStyle/>
                    <a:p>
                      <a:pPr marL="0" marR="0" algn="ctr">
                        <a:lnSpc>
                          <a:spcPct val="150000"/>
                        </a:lnSpc>
                        <a:spcBef>
                          <a:spcPts val="600"/>
                        </a:spcBef>
                        <a:spcAft>
                          <a:spcPts val="0"/>
                        </a:spcAft>
                      </a:pPr>
                      <a:r>
                        <a:rPr lang="en-US" sz="1600" b="0" i="0" u="none" strike="noStrike" baseline="0" dirty="0" smtClean="0">
                          <a:solidFill>
                            <a:schemeClr val="tx1"/>
                          </a:solidFill>
                          <a:latin typeface="+mn-lt"/>
                          <a:ea typeface="+mn-ea"/>
                          <a:cs typeface="+mn-cs"/>
                          <a:sym typeface="Helvetica Light"/>
                        </a:rPr>
                        <a:t>R² </a:t>
                      </a:r>
                      <a:r>
                        <a:rPr lang="en-US" sz="1600" dirty="0" smtClean="0">
                          <a:effectLst/>
                        </a:rPr>
                        <a:t>for </a:t>
                      </a:r>
                      <a:r>
                        <a:rPr lang="en-US" sz="1600" dirty="0">
                          <a:effectLst/>
                        </a:rPr>
                        <a:t>the MRI rotation around y-axis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4">
                        <a:lumMod val="60000"/>
                        <a:lumOff val="40000"/>
                      </a:schemeClr>
                    </a:solidFill>
                  </a:tcPr>
                </a:tc>
                <a:extLst>
                  <a:ext uri="{0D108BD9-81ED-4DB2-BD59-A6C34878D82A}">
                    <a16:rowId xmlns:a16="http://schemas.microsoft.com/office/drawing/2014/main" val="1034767976"/>
                  </a:ext>
                </a:extLst>
              </a:tr>
              <a:tr h="788279">
                <a:tc>
                  <a:txBody>
                    <a:bodyPr/>
                    <a:lstStyle/>
                    <a:p>
                      <a:pPr marL="0" marR="0" algn="ctr">
                        <a:lnSpc>
                          <a:spcPct val="150000"/>
                        </a:lnSpc>
                        <a:spcBef>
                          <a:spcPts val="0"/>
                        </a:spcBef>
                        <a:spcAft>
                          <a:spcPts val="0"/>
                        </a:spcAft>
                      </a:pPr>
                      <a:r>
                        <a:rPr lang="en-US" sz="1600" dirty="0">
                          <a:effectLst/>
                        </a:rPr>
                        <a:t>X-axis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smtClean="0">
                          <a:effectLst/>
                        </a:rPr>
                        <a:t>0.9997</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smtClean="0">
                          <a:effectLst/>
                        </a:rPr>
                        <a:t>0.9981</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tc>
                  <a:txBody>
                    <a:bodyPr/>
                    <a:lstStyle/>
                    <a:p>
                      <a:pPr marL="0" marR="0" algn="ctr">
                        <a:lnSpc>
                          <a:spcPct val="150000"/>
                        </a:lnSpc>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extLst>
                  <a:ext uri="{0D108BD9-81ED-4DB2-BD59-A6C34878D82A}">
                    <a16:rowId xmlns:a16="http://schemas.microsoft.com/office/drawing/2014/main" val="3148509253"/>
                  </a:ext>
                </a:extLst>
              </a:tr>
              <a:tr h="788279">
                <a:tc>
                  <a:txBody>
                    <a:bodyPr/>
                    <a:lstStyle/>
                    <a:p>
                      <a:pPr marL="0" marR="0" algn="ctr">
                        <a:lnSpc>
                          <a:spcPct val="150000"/>
                        </a:lnSpc>
                        <a:spcBef>
                          <a:spcPts val="0"/>
                        </a:spcBef>
                        <a:spcAft>
                          <a:spcPts val="0"/>
                        </a:spcAft>
                      </a:pPr>
                      <a:r>
                        <a:rPr lang="en-US" sz="1600" dirty="0">
                          <a:effectLst/>
                        </a:rPr>
                        <a:t>Y-axis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smtClean="0">
                          <a:effectLst/>
                        </a:rPr>
                        <a:t>0.9999</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tc>
                  <a:txBody>
                    <a:bodyPr/>
                    <a:lstStyle/>
                    <a:p>
                      <a:pPr marL="0" marR="0" algn="ctr">
                        <a:lnSpc>
                          <a:spcPct val="150000"/>
                        </a:lnSpc>
                        <a:spcBef>
                          <a:spcPts val="0"/>
                        </a:spcBef>
                        <a:spcAft>
                          <a:spcPts val="0"/>
                        </a:spcAft>
                      </a:pPr>
                      <a:r>
                        <a:rPr lang="en-US" sz="1600" dirty="0" smtClean="0">
                          <a:effectLst/>
                        </a:rPr>
                        <a:t>0.9991</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extLst>
                  <a:ext uri="{0D108BD9-81ED-4DB2-BD59-A6C34878D82A}">
                    <a16:rowId xmlns:a16="http://schemas.microsoft.com/office/drawing/2014/main" val="640019317"/>
                  </a:ext>
                </a:extLst>
              </a:tr>
              <a:tr h="939367">
                <a:tc>
                  <a:txBody>
                    <a:bodyPr/>
                    <a:lstStyle/>
                    <a:p>
                      <a:pPr marL="0" marR="0" algn="ctr">
                        <a:lnSpc>
                          <a:spcPct val="150000"/>
                        </a:lnSpc>
                        <a:spcBef>
                          <a:spcPts val="0"/>
                        </a:spcBef>
                        <a:spcAft>
                          <a:spcPts val="0"/>
                        </a:spcAft>
                      </a:pPr>
                      <a:r>
                        <a:rPr lang="en-US" sz="1600" dirty="0">
                          <a:effectLst/>
                        </a:rPr>
                        <a:t>X- and Y-axes </a:t>
                      </a:r>
                    </a:p>
                    <a:p>
                      <a:pPr marL="0" marR="0" algn="ctr">
                        <a:lnSpc>
                          <a:spcPct val="150000"/>
                        </a:lnSpc>
                        <a:spcBef>
                          <a:spcPts val="0"/>
                        </a:spcBef>
                        <a:spcAft>
                          <a:spcPts val="0"/>
                        </a:spcAft>
                      </a:pPr>
                      <a:r>
                        <a:rPr lang="en-US" sz="1600" dirty="0">
                          <a:effectLst/>
                        </a:rPr>
                        <a:t>(same direction)</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smtClean="0">
                          <a:effectLst/>
                        </a:rPr>
                        <a:t>0.999</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smtClean="0">
                          <a:effectLst/>
                        </a:rPr>
                        <a:t>0.9974</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smtClean="0">
                          <a:effectLst/>
                        </a:rPr>
                        <a:t>0.9998</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tc>
                  <a:txBody>
                    <a:bodyPr/>
                    <a:lstStyle/>
                    <a:p>
                      <a:pPr marL="0" marR="0" algn="ctr">
                        <a:lnSpc>
                          <a:spcPct val="150000"/>
                        </a:lnSpc>
                        <a:spcBef>
                          <a:spcPts val="0"/>
                        </a:spcBef>
                        <a:spcAft>
                          <a:spcPts val="0"/>
                        </a:spcAft>
                      </a:pPr>
                      <a:r>
                        <a:rPr lang="en-US" sz="1600" dirty="0" smtClean="0">
                          <a:effectLst/>
                        </a:rPr>
                        <a:t>0.9989</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extLst>
                  <a:ext uri="{0D108BD9-81ED-4DB2-BD59-A6C34878D82A}">
                    <a16:rowId xmlns:a16="http://schemas.microsoft.com/office/drawing/2014/main" val="1700323128"/>
                  </a:ext>
                </a:extLst>
              </a:tr>
              <a:tr h="945936">
                <a:tc>
                  <a:txBody>
                    <a:bodyPr/>
                    <a:lstStyle/>
                    <a:p>
                      <a:pPr marL="0" marR="0" algn="ctr">
                        <a:lnSpc>
                          <a:spcPct val="150000"/>
                        </a:lnSpc>
                        <a:spcBef>
                          <a:spcPts val="0"/>
                        </a:spcBef>
                        <a:spcAft>
                          <a:spcPts val="0"/>
                        </a:spcAft>
                      </a:pPr>
                      <a:r>
                        <a:rPr lang="en-US" sz="1600">
                          <a:effectLst/>
                        </a:rPr>
                        <a:t>X- and Y-axes (opposite direction)</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smtClean="0">
                          <a:effectLst/>
                        </a:rPr>
                        <a:t>0.9998</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smtClean="0">
                          <a:effectLst/>
                        </a:rPr>
                        <a:t>0.9958</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smtClean="0">
                          <a:effectLst/>
                          <a:latin typeface="+mn-lt"/>
                          <a:ea typeface="+mn-ea"/>
                          <a:cs typeface="+mn-cs"/>
                        </a:rPr>
                        <a:t>0.9997</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tc>
                  <a:txBody>
                    <a:bodyPr/>
                    <a:lstStyle/>
                    <a:p>
                      <a:pPr marL="0" marR="0" algn="ctr">
                        <a:lnSpc>
                          <a:spcPct val="150000"/>
                        </a:lnSpc>
                        <a:spcBef>
                          <a:spcPts val="0"/>
                        </a:spcBef>
                        <a:spcAft>
                          <a:spcPts val="0"/>
                        </a:spcAft>
                      </a:pPr>
                      <a:r>
                        <a:rPr lang="en-US" sz="1600" dirty="0" smtClean="0">
                          <a:effectLst/>
                        </a:rPr>
                        <a:t>0.9975</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extLst>
                  <a:ext uri="{0D108BD9-81ED-4DB2-BD59-A6C34878D82A}">
                    <a16:rowId xmlns:a16="http://schemas.microsoft.com/office/drawing/2014/main" val="3493414294"/>
                  </a:ext>
                </a:extLst>
              </a:tr>
              <a:tr h="786611">
                <a:tc>
                  <a:txBody>
                    <a:bodyPr/>
                    <a:lstStyle/>
                    <a:p>
                      <a:pPr marL="0" marR="0" algn="ctr">
                        <a:lnSpc>
                          <a:spcPct val="150000"/>
                        </a:lnSpc>
                        <a:spcBef>
                          <a:spcPts val="0"/>
                        </a:spcBef>
                        <a:spcAft>
                          <a:spcPts val="0"/>
                        </a:spcAft>
                      </a:pPr>
                      <a:r>
                        <a:rPr lang="en-US" sz="1600" dirty="0">
                          <a:effectLst/>
                        </a:rPr>
                        <a:t>Average </a:t>
                      </a:r>
                      <a:r>
                        <a:rPr lang="en-US" sz="1600" b="0" i="0" u="none" strike="noStrike" baseline="0" dirty="0" smtClean="0">
                          <a:solidFill>
                            <a:schemeClr val="tx1"/>
                          </a:solidFill>
                          <a:latin typeface="+mn-lt"/>
                          <a:ea typeface="+mn-ea"/>
                          <a:cs typeface="+mn-cs"/>
                          <a:sym typeface="Helvetica Light"/>
                        </a:rPr>
                        <a:t>R²</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smtClean="0">
                          <a:effectLst/>
                        </a:rPr>
                        <a:t>0.9995</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smtClean="0">
                          <a:effectLst/>
                        </a:rPr>
                        <a:t>0.9977</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smtClean="0">
                          <a:effectLst/>
                        </a:rPr>
                        <a:t>0.9992</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tc>
                  <a:txBody>
                    <a:bodyPr/>
                    <a:lstStyle/>
                    <a:p>
                      <a:pPr marL="0" marR="0" algn="ctr">
                        <a:lnSpc>
                          <a:spcPct val="150000"/>
                        </a:lnSpc>
                        <a:spcBef>
                          <a:spcPts val="0"/>
                        </a:spcBef>
                        <a:spcAft>
                          <a:spcPts val="0"/>
                        </a:spcAft>
                      </a:pPr>
                      <a:r>
                        <a:rPr lang="en-US" sz="1600" dirty="0" smtClean="0">
                          <a:effectLst/>
                        </a:rPr>
                        <a:t>0.9985</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extLst>
                  <a:ext uri="{0D108BD9-81ED-4DB2-BD59-A6C34878D82A}">
                    <a16:rowId xmlns:a16="http://schemas.microsoft.com/office/drawing/2014/main" val="3940068683"/>
                  </a:ext>
                </a:extLst>
              </a:tr>
              <a:tr h="787186">
                <a:tc>
                  <a:txBody>
                    <a:bodyPr/>
                    <a:lstStyle/>
                    <a:p>
                      <a:pPr marL="0" marR="0" algn="ctr">
                        <a:lnSpc>
                          <a:spcPct val="150000"/>
                        </a:lnSpc>
                        <a:spcBef>
                          <a:spcPts val="0"/>
                        </a:spcBef>
                        <a:spcAft>
                          <a:spcPts val="0"/>
                        </a:spcAft>
                      </a:pPr>
                      <a:r>
                        <a:rPr lang="en-US" sz="1600" dirty="0">
                          <a:effectLst/>
                        </a:rPr>
                        <a:t>Total </a:t>
                      </a:r>
                      <a:r>
                        <a:rPr lang="en-US" sz="1600" b="0" i="0" u="none" strike="noStrike" baseline="0" dirty="0" smtClean="0">
                          <a:solidFill>
                            <a:schemeClr val="tx1"/>
                          </a:solidFill>
                          <a:latin typeface="+mn-lt"/>
                          <a:ea typeface="+mn-ea"/>
                          <a:cs typeface="+mn-cs"/>
                          <a:sym typeface="Helvetica Light"/>
                        </a:rPr>
                        <a:t>R²</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marL="0" marR="0" algn="ctr">
                        <a:lnSpc>
                          <a:spcPct val="150000"/>
                        </a:lnSpc>
                        <a:spcBef>
                          <a:spcPts val="0"/>
                        </a:spcBef>
                        <a:spcAft>
                          <a:spcPts val="0"/>
                        </a:spcAft>
                      </a:pPr>
                      <a:r>
                        <a:rPr lang="en-US" sz="1600" b="1" dirty="0" smtClean="0">
                          <a:effectLst/>
                        </a:rPr>
                        <a:t>0.9986</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a:p>
                  </a:txBody>
                  <a:tcPr/>
                </a:tc>
                <a:tc gridSpan="2">
                  <a:txBody>
                    <a:bodyPr/>
                    <a:lstStyle/>
                    <a:p>
                      <a:pPr marL="0" marR="0" algn="ctr">
                        <a:lnSpc>
                          <a:spcPct val="150000"/>
                        </a:lnSpc>
                        <a:spcBef>
                          <a:spcPts val="0"/>
                        </a:spcBef>
                        <a:spcAft>
                          <a:spcPts val="0"/>
                        </a:spcAft>
                      </a:pPr>
                      <a:r>
                        <a:rPr lang="en-US" sz="1600" b="1" dirty="0" smtClean="0">
                          <a:effectLst/>
                        </a:rPr>
                        <a:t>0.9988</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3376744462"/>
                  </a:ext>
                </a:extLst>
              </a:tr>
            </a:tbl>
          </a:graphicData>
        </a:graphic>
      </p:graphicFrame>
      <p:sp>
        <p:nvSpPr>
          <p:cNvPr id="5" name="Oval 4"/>
          <p:cNvSpPr/>
          <p:nvPr/>
        </p:nvSpPr>
        <p:spPr>
          <a:xfrm>
            <a:off x="8590632" y="8244834"/>
            <a:ext cx="2286000" cy="731520"/>
          </a:xfrm>
          <a:prstGeom prst="ellipse">
            <a:avLst/>
          </a:prstGeom>
          <a:solidFill>
            <a:schemeClr val="bg1">
              <a:lumMod val="50000"/>
              <a:alpha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Oval 6"/>
          <p:cNvSpPr/>
          <p:nvPr/>
        </p:nvSpPr>
        <p:spPr>
          <a:xfrm>
            <a:off x="4486176" y="8244834"/>
            <a:ext cx="2286000" cy="731520"/>
          </a:xfrm>
          <a:prstGeom prst="ellipse">
            <a:avLst/>
          </a:prstGeom>
          <a:solidFill>
            <a:schemeClr val="bg1">
              <a:lumMod val="50000"/>
              <a:alpha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2346974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570412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0" marR="0" lvl="0" indent="0"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MRI-guided interventions</a:t>
            </a:r>
          </a:p>
          <a:p>
            <a:pPr marL="0" marR="0" lvl="0" indent="0" defTabSz="584200" eaLnBrk="1" fontAlgn="auto" latinLnBrk="0" hangingPunct="1">
              <a:lnSpc>
                <a:spcPct val="100000"/>
              </a:lnSpc>
              <a:spcBef>
                <a:spcPts val="0"/>
              </a:spcBef>
              <a:spcAft>
                <a:spcPts val="0"/>
              </a:spcAft>
              <a:buClrTx/>
              <a:buSzTx/>
              <a:buFontTx/>
              <a:buNone/>
              <a:tabLst/>
              <a:defRPr sz="1800"/>
            </a:pPr>
            <a:endParaRPr kumimoji="0" lang="de-DE" sz="3200" b="1" i="0" u="none" strike="noStrike" kern="0" cap="none" spc="0" normalizeH="0" baseline="0" noProof="0" dirty="0">
              <a:ln>
                <a:noFill/>
              </a:ln>
              <a:solidFill>
                <a:sysClr val="windowText" lastClr="000000"/>
              </a:solidFill>
              <a:effectLst/>
              <a:uLnTx/>
              <a:uFillTx/>
              <a:latin typeface="Calibri" panose="020F0502020204030204" pitchFamily="34" charset="0"/>
              <a:cs typeface="Helvetica"/>
              <a:sym typeface="Helvetica"/>
            </a:endParaRPr>
          </a:p>
          <a:p>
            <a:pPr marL="0" marR="0" lvl="0" indent="0" algn="l" defTabSz="584200" eaLnBrk="1" fontAlgn="auto" latinLnBrk="0" hangingPunct="1">
              <a:lnSpc>
                <a:spcPct val="150000"/>
              </a:lnSpc>
              <a:spcBef>
                <a:spcPts val="0"/>
              </a:spcBef>
              <a:spcAft>
                <a:spcPts val="0"/>
              </a:spcAft>
              <a:buClrTx/>
              <a:buSzTx/>
              <a:buFontTx/>
              <a:buNone/>
              <a:tabLst/>
              <a:defRPr sz="1800"/>
            </a:pPr>
            <a:r>
              <a:rPr lang="de-DE" sz="2400" dirty="0" smtClean="0">
                <a:latin typeface="Calibri" panose="020F0502020204030204" pitchFamily="34" charset="0"/>
                <a:cs typeface="Helvetica"/>
                <a:sym typeface="Helvetica"/>
              </a:rPr>
              <a:t>Ap</a:t>
            </a:r>
            <a:r>
              <a:rPr lang="en-US" sz="2400" dirty="0" smtClean="0">
                <a:latin typeface="Calibri" panose="020F0502020204030204" pitchFamily="34" charset="0"/>
                <a:cs typeface="Helvetica"/>
                <a:sym typeface="Helvetica"/>
              </a:rPr>
              <a:t>plication:	Biopsy, ablation, neurosurgical interventions</a:t>
            </a:r>
          </a:p>
          <a:p>
            <a:pPr marL="0" marR="0" lvl="0" indent="0" algn="l" defTabSz="584200" eaLnBrk="1" fontAlgn="auto" latinLnBrk="0" hangingPunct="1">
              <a:lnSpc>
                <a:spcPct val="150000"/>
              </a:lnSpc>
              <a:spcBef>
                <a:spcPts val="0"/>
              </a:spcBef>
              <a:spcAft>
                <a:spcPts val="0"/>
              </a:spcAft>
              <a:buClrTx/>
              <a:buSzTx/>
              <a:buFontTx/>
              <a:buNone/>
              <a:tabLst/>
              <a:defRPr sz="1800"/>
            </a:pPr>
            <a:r>
              <a:rPr lang="en-US" sz="2400" dirty="0" smtClean="0">
                <a:latin typeface="Calibri" panose="020F0502020204030204" pitchFamily="34" charset="0"/>
                <a:cs typeface="Helvetica"/>
                <a:sym typeface="Helvetica"/>
              </a:rPr>
              <a:t>Methods: 	Freehand approach</a:t>
            </a:r>
          </a:p>
          <a:p>
            <a:pPr marL="0" marR="0" lvl="0" indent="0" algn="l" defTabSz="584200" eaLnBrk="1" fontAlgn="auto" latinLnBrk="0" hangingPunct="1">
              <a:lnSpc>
                <a:spcPct val="150000"/>
              </a:lnSpc>
              <a:spcBef>
                <a:spcPts val="0"/>
              </a:spcBef>
              <a:spcAft>
                <a:spcPts val="0"/>
              </a:spcAft>
              <a:buClrTx/>
              <a:buSzTx/>
              <a:buFontTx/>
              <a:buNone/>
              <a:tabLst/>
              <a:defRPr sz="1800"/>
            </a:pPr>
            <a:r>
              <a:rPr lang="en-US" sz="2400" dirty="0">
                <a:latin typeface="Calibri" panose="020F0502020204030204" pitchFamily="34" charset="0"/>
                <a:cs typeface="Helvetica"/>
                <a:sym typeface="Helvetica"/>
              </a:rPr>
              <a:t>	</a:t>
            </a:r>
            <a:r>
              <a:rPr lang="en-US" sz="2400" dirty="0" smtClean="0">
                <a:latin typeface="Calibri" panose="020F0502020204030204" pitchFamily="34" charset="0"/>
                <a:cs typeface="Helvetica"/>
                <a:sym typeface="Helvetica"/>
              </a:rPr>
              <a:t>	 	MR-compatible mechanical or robotic device</a:t>
            </a:r>
          </a:p>
          <a:p>
            <a:pPr marL="0" marR="0" lvl="0" indent="0" algn="l" defTabSz="584200" eaLnBrk="1" fontAlgn="auto" latinLnBrk="0" hangingPunct="1">
              <a:lnSpc>
                <a:spcPct val="100000"/>
              </a:lnSpc>
              <a:spcBef>
                <a:spcPts val="0"/>
              </a:spcBef>
              <a:spcAft>
                <a:spcPts val="0"/>
              </a:spcAft>
              <a:buClrTx/>
              <a:buSzTx/>
              <a:buFontTx/>
              <a:buNone/>
              <a:tabLst/>
              <a:defRPr sz="1800"/>
            </a:pPr>
            <a:endParaRPr lang="en-US" sz="2400" dirty="0" smtClean="0">
              <a:latin typeface="Calibri" panose="020F0502020204030204" pitchFamily="34" charset="0"/>
              <a:cs typeface="Helvetica"/>
              <a:sym typeface="Helvetica"/>
            </a:endParaRPr>
          </a:p>
          <a:p>
            <a:pPr marL="0" marR="0" lvl="0" indent="0" algn="l" defTabSz="584200" eaLnBrk="1" fontAlgn="auto" latinLnBrk="0" hangingPunct="1">
              <a:lnSpc>
                <a:spcPct val="100000"/>
              </a:lnSpc>
              <a:spcBef>
                <a:spcPts val="0"/>
              </a:spcBef>
              <a:spcAft>
                <a:spcPts val="0"/>
              </a:spcAft>
              <a:buClrTx/>
              <a:buSzTx/>
              <a:buFontTx/>
              <a:buNone/>
              <a:tabLst/>
              <a:defRPr sz="1800"/>
            </a:pPr>
            <a:endParaRPr lang="en-US" sz="2400" dirty="0" smtClean="0">
              <a:latin typeface="Calibri" panose="020F0502020204030204" pitchFamily="34" charset="0"/>
              <a:cs typeface="Helvetica"/>
              <a:sym typeface="Helvetica"/>
            </a:endParaRPr>
          </a:p>
          <a:p>
            <a:pPr marL="0" marR="0" lvl="0" indent="0" algn="l" defTabSz="584200" eaLnBrk="1" fontAlgn="auto" latinLnBrk="0" hangingPunct="1">
              <a:lnSpc>
                <a:spcPct val="100000"/>
              </a:lnSpc>
              <a:spcBef>
                <a:spcPts val="0"/>
              </a:spcBef>
              <a:spcAft>
                <a:spcPts val="0"/>
              </a:spcAft>
              <a:buClrTx/>
              <a:buSzTx/>
              <a:buFontTx/>
              <a:buNone/>
              <a:tabLst/>
              <a:defRPr sz="1800"/>
            </a:pPr>
            <a:endParaRPr kumimoji="0" lang="en-US" sz="2400" i="0" u="none" strike="noStrike" kern="0" cap="none" spc="0" normalizeH="0" baseline="0" noProof="0" dirty="0">
              <a:ln>
                <a:noFill/>
              </a:ln>
              <a:solidFill>
                <a:sysClr val="windowText" lastClr="000000"/>
              </a:solidFill>
              <a:effectLst/>
              <a:uLnTx/>
              <a:uFillTx/>
              <a:latin typeface="Calibri" panose="020F0502020204030204" pitchFamily="34" charset="0"/>
              <a:cs typeface="Helvetica"/>
              <a:sym typeface="Helvetica"/>
            </a:endParaRPr>
          </a:p>
          <a:p>
            <a:pPr marL="0" marR="0" lvl="0" indent="0" algn="l" defTabSz="584200" eaLnBrk="1" fontAlgn="auto" latinLnBrk="0" hangingPunct="1">
              <a:lnSpc>
                <a:spcPct val="100000"/>
              </a:lnSpc>
              <a:spcBef>
                <a:spcPts val="0"/>
              </a:spcBef>
              <a:spcAft>
                <a:spcPts val="0"/>
              </a:spcAft>
              <a:buClrTx/>
              <a:buSzTx/>
              <a:buFontTx/>
              <a:buNone/>
              <a:tabLst/>
              <a:defRPr sz="1800"/>
            </a:pPr>
            <a:endParaRPr kumimoji="0" lang="en-US" sz="240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cxnSp>
        <p:nvCxnSpPr>
          <p:cNvPr id="17" name="Straight Connector 16"/>
          <p:cNvCxnSpPr/>
          <p:nvPr/>
        </p:nvCxnSpPr>
        <p:spPr>
          <a:xfrm>
            <a:off x="2181920" y="6388968"/>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4119" t="23418" r="48194" b="44265"/>
          <a:stretch/>
        </p:blipFill>
        <p:spPr>
          <a:xfrm>
            <a:off x="8791439" y="2500536"/>
            <a:ext cx="3342209" cy="2194560"/>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4219" r="5783"/>
          <a:stretch/>
        </p:blipFill>
        <p:spPr>
          <a:xfrm>
            <a:off x="1029792" y="4908764"/>
            <a:ext cx="5047416" cy="4206240"/>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5249" t="9005" r="12726" b="-4"/>
          <a:stretch/>
        </p:blipFill>
        <p:spPr>
          <a:xfrm>
            <a:off x="7078464" y="4908764"/>
            <a:ext cx="5055184" cy="4206240"/>
          </a:xfrm>
          <a:prstGeom prst="rect">
            <a:avLst/>
          </a:prstGeom>
        </p:spPr>
      </p:pic>
      <p:sp>
        <p:nvSpPr>
          <p:cNvPr id="6" name="Rectangle 5"/>
          <p:cNvSpPr/>
          <p:nvPr/>
        </p:nvSpPr>
        <p:spPr>
          <a:xfrm>
            <a:off x="-7467152" y="9744202"/>
            <a:ext cx="11881320" cy="4862224"/>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3544" y="4817324"/>
            <a:ext cx="7315200" cy="4389120"/>
          </a:xfrm>
          <a:prstGeom prst="rect">
            <a:avLst/>
          </a:prstGeom>
        </p:spPr>
      </p:pic>
    </p:spTree>
    <p:extLst>
      <p:ext uri="{BB962C8B-B14F-4D97-AF65-F5344CB8AC3E}">
        <p14:creationId xmlns:p14="http://schemas.microsoft.com/office/powerpoint/2010/main" val="20179515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3"/>
                                        </p:tgtEl>
                                      </p:cBhvr>
                                    </p:animEffect>
                                    <p:anim calcmode="lin" valueType="num">
                                      <p:cBhvr>
                                        <p:cTn id="12" dur="1000"/>
                                        <p:tgtEl>
                                          <p:spTgt spid="3"/>
                                        </p:tgtEl>
                                        <p:attrNameLst>
                                          <p:attrName>ppt_x</p:attrName>
                                        </p:attrNameLst>
                                      </p:cBhvr>
                                      <p:tavLst>
                                        <p:tav tm="0">
                                          <p:val>
                                            <p:strVal val="ppt_x"/>
                                          </p:val>
                                        </p:tav>
                                        <p:tav tm="100000">
                                          <p:val>
                                            <p:strVal val="ppt_x"/>
                                          </p:val>
                                        </p:tav>
                                      </p:tavLst>
                                    </p:anim>
                                    <p:anim calcmode="lin" valueType="num">
                                      <p:cBhvr>
                                        <p:cTn id="13" dur="1000"/>
                                        <p:tgtEl>
                                          <p:spTgt spid="3"/>
                                        </p:tgtEl>
                                        <p:attrNameLst>
                                          <p:attrName>ppt_y</p:attrName>
                                        </p:attrNameLst>
                                      </p:cBhvr>
                                      <p:tavLst>
                                        <p:tav tm="0">
                                          <p:val>
                                            <p:strVal val="ppt_y"/>
                                          </p:val>
                                        </p:tav>
                                        <p:tav tm="100000">
                                          <p:val>
                                            <p:strVal val="ppt_y+.1"/>
                                          </p:val>
                                        </p:tav>
                                      </p:tavLst>
                                    </p:anim>
                                    <p:set>
                                      <p:cBhvr>
                                        <p:cTn id="14" dur="1" fill="hold">
                                          <p:stCondLst>
                                            <p:cond delay="999"/>
                                          </p:stCondLst>
                                        </p:cTn>
                                        <p:tgtEl>
                                          <p:spTgt spid="3"/>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8"/>
                                        </p:tgtEl>
                                      </p:cBhvr>
                                    </p:animEffect>
                                    <p:anim calcmode="lin" valueType="num">
                                      <p:cBhvr>
                                        <p:cTn id="17" dur="1000"/>
                                        <p:tgtEl>
                                          <p:spTgt spid="8"/>
                                        </p:tgtEl>
                                        <p:attrNameLst>
                                          <p:attrName>ppt_x</p:attrName>
                                        </p:attrNameLst>
                                      </p:cBhvr>
                                      <p:tavLst>
                                        <p:tav tm="0">
                                          <p:val>
                                            <p:strVal val="ppt_x"/>
                                          </p:val>
                                        </p:tav>
                                        <p:tav tm="100000">
                                          <p:val>
                                            <p:strVal val="ppt_x"/>
                                          </p:val>
                                        </p:tav>
                                      </p:tavLst>
                                    </p:anim>
                                    <p:anim calcmode="lin" valueType="num">
                                      <p:cBhvr>
                                        <p:cTn id="18" dur="1000"/>
                                        <p:tgtEl>
                                          <p:spTgt spid="8"/>
                                        </p:tgtEl>
                                        <p:attrNameLst>
                                          <p:attrName>ppt_y</p:attrName>
                                        </p:attrNameLst>
                                      </p:cBhvr>
                                      <p:tavLst>
                                        <p:tav tm="0">
                                          <p:val>
                                            <p:strVal val="ppt_y"/>
                                          </p:val>
                                        </p:tav>
                                        <p:tav tm="100000">
                                          <p:val>
                                            <p:strVal val="ppt_y+.1"/>
                                          </p:val>
                                        </p:tav>
                                      </p:tavLst>
                                    </p:anim>
                                    <p:set>
                                      <p:cBhvr>
                                        <p:cTn id="19" dur="1" fill="hold">
                                          <p:stCondLst>
                                            <p:cond delay="999"/>
                                          </p:stCondLst>
                                        </p:cTn>
                                        <p:tgtEl>
                                          <p:spTgt spid="8"/>
                                        </p:tgtEl>
                                        <p:attrNameLst>
                                          <p:attrName>style.visibility</p:attrName>
                                        </p:attrNameLst>
                                      </p:cBhvr>
                                      <p:to>
                                        <p:strVal val="hidden"/>
                                      </p:to>
                                    </p:set>
                                  </p:childTnLst>
                                </p:cTn>
                              </p:par>
                              <p:par>
                                <p:cTn id="20" presetID="31"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1000" fill="hold"/>
                                        <p:tgtEl>
                                          <p:spTgt spid="5"/>
                                        </p:tgtEl>
                                        <p:attrNameLst>
                                          <p:attrName>ppt_w</p:attrName>
                                        </p:attrNameLst>
                                      </p:cBhvr>
                                      <p:tavLst>
                                        <p:tav tm="0">
                                          <p:val>
                                            <p:fltVal val="0"/>
                                          </p:val>
                                        </p:tav>
                                        <p:tav tm="100000">
                                          <p:val>
                                            <p:strVal val="#ppt_w"/>
                                          </p:val>
                                        </p:tav>
                                      </p:tavLst>
                                    </p:anim>
                                    <p:anim calcmode="lin" valueType="num">
                                      <p:cBhvr>
                                        <p:cTn id="23" dur="1000" fill="hold"/>
                                        <p:tgtEl>
                                          <p:spTgt spid="5"/>
                                        </p:tgtEl>
                                        <p:attrNameLst>
                                          <p:attrName>ppt_h</p:attrName>
                                        </p:attrNameLst>
                                      </p:cBhvr>
                                      <p:tavLst>
                                        <p:tav tm="0">
                                          <p:val>
                                            <p:fltVal val="0"/>
                                          </p:val>
                                        </p:tav>
                                        <p:tav tm="100000">
                                          <p:val>
                                            <p:strVal val="#ppt_h"/>
                                          </p:val>
                                        </p:tav>
                                      </p:tavLst>
                                    </p:anim>
                                    <p:anim calcmode="lin" valueType="num">
                                      <p:cBhvr>
                                        <p:cTn id="24" dur="1000" fill="hold"/>
                                        <p:tgtEl>
                                          <p:spTgt spid="5"/>
                                        </p:tgtEl>
                                        <p:attrNameLst>
                                          <p:attrName>style.rotation</p:attrName>
                                        </p:attrNameLst>
                                      </p:cBhvr>
                                      <p:tavLst>
                                        <p:tav tm="0">
                                          <p:val>
                                            <p:fltVal val="90"/>
                                          </p:val>
                                        </p:tav>
                                        <p:tav tm="100000">
                                          <p:val>
                                            <p:fltVal val="0"/>
                                          </p:val>
                                        </p:tav>
                                      </p:tavLst>
                                    </p:anim>
                                    <p:animEffect transition="in" filter="fade">
                                      <p:cBhvr>
                                        <p:cTn id="25" dur="1000"/>
                                        <p:tgtEl>
                                          <p:spTgt spid="5"/>
                                        </p:tgtEl>
                                      </p:cBhvr>
                                    </p:animEffect>
                                  </p:childTnLst>
                                </p:cTn>
                              </p:par>
                              <p:par>
                                <p:cTn id="26" presetID="2" presetClass="entr" presetSubtype="4"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56480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a:defRPr sz="1800"/>
            </a:pPr>
            <a:r>
              <a:rPr lang="de-DE" sz="3200" b="1" dirty="0" smtClean="0">
                <a:latin typeface="Calibri" panose="020F0502020204030204" pitchFamily="34" charset="0"/>
                <a:ea typeface="Helvetica"/>
                <a:cs typeface="Helvetica"/>
                <a:sym typeface="Helvetica"/>
              </a:rPr>
              <a:t>Root mean squared error </a:t>
            </a:r>
            <a:r>
              <a:rPr lang="de-DE" sz="3200" b="1" dirty="0">
                <a:latin typeface="Calibri" panose="020F0502020204030204" pitchFamily="34" charset="0"/>
                <a:ea typeface="Helvetica"/>
                <a:cs typeface="Helvetica"/>
                <a:sym typeface="Helvetica"/>
              </a:rPr>
              <a:t>interpretation</a:t>
            </a:r>
          </a:p>
          <a:p>
            <a:pPr marL="0" marR="0" lvl="0" indent="0" defTabSz="584200" eaLnBrk="1" fontAlgn="auto" latinLnBrk="0" hangingPunct="1">
              <a:lnSpc>
                <a:spcPct val="100000"/>
              </a:lnSpc>
              <a:spcBef>
                <a:spcPts val="0"/>
              </a:spcBef>
              <a:spcAft>
                <a:spcPts val="0"/>
              </a:spcAft>
              <a:buClrTx/>
              <a:buSzTx/>
              <a:buFontTx/>
              <a:buNone/>
              <a:tabLst/>
              <a:defRPr sz="1800"/>
            </a:pP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a:latin typeface="Calibri" pitchFamily="34" charset="0"/>
            </a:endParaRPr>
          </a:p>
          <a:p>
            <a:pPr marL="342900" marR="0" lvl="8" indent="-3429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390185271"/>
              </p:ext>
            </p:extLst>
          </p:nvPr>
        </p:nvGraphicFramePr>
        <p:xfrm>
          <a:off x="1317824" y="2576871"/>
          <a:ext cx="10297142" cy="6260369"/>
        </p:xfrm>
        <a:graphic>
          <a:graphicData uri="http://schemas.openxmlformats.org/drawingml/2006/table">
            <a:tbl>
              <a:tblPr firstRow="1" firstCol="1" bandRow="1">
                <a:tableStyleId>{5940675A-B579-460E-94D1-54222C63F5DA}</a:tableStyleId>
              </a:tblPr>
              <a:tblGrid>
                <a:gridCol w="2112233">
                  <a:extLst>
                    <a:ext uri="{9D8B030D-6E8A-4147-A177-3AD203B41FA5}">
                      <a16:colId xmlns:a16="http://schemas.microsoft.com/office/drawing/2014/main" val="1547606193"/>
                    </a:ext>
                  </a:extLst>
                </a:gridCol>
                <a:gridCol w="2165380">
                  <a:extLst>
                    <a:ext uri="{9D8B030D-6E8A-4147-A177-3AD203B41FA5}">
                      <a16:colId xmlns:a16="http://schemas.microsoft.com/office/drawing/2014/main" val="1734704186"/>
                    </a:ext>
                  </a:extLst>
                </a:gridCol>
                <a:gridCol w="2143217">
                  <a:extLst>
                    <a:ext uri="{9D8B030D-6E8A-4147-A177-3AD203B41FA5}">
                      <a16:colId xmlns:a16="http://schemas.microsoft.com/office/drawing/2014/main" val="3142679405"/>
                    </a:ext>
                  </a:extLst>
                </a:gridCol>
                <a:gridCol w="2039584">
                  <a:extLst>
                    <a:ext uri="{9D8B030D-6E8A-4147-A177-3AD203B41FA5}">
                      <a16:colId xmlns:a16="http://schemas.microsoft.com/office/drawing/2014/main" val="2991320582"/>
                    </a:ext>
                  </a:extLst>
                </a:gridCol>
                <a:gridCol w="1836728">
                  <a:extLst>
                    <a:ext uri="{9D8B030D-6E8A-4147-A177-3AD203B41FA5}">
                      <a16:colId xmlns:a16="http://schemas.microsoft.com/office/drawing/2014/main" val="1017206325"/>
                    </a:ext>
                  </a:extLst>
                </a:gridCol>
              </a:tblGrid>
              <a:tr h="1224136">
                <a:tc>
                  <a:txBody>
                    <a:bodyPr/>
                    <a:lstStyle/>
                    <a:p>
                      <a:pPr marL="0" marR="0" algn="ctr">
                        <a:lnSpc>
                          <a:spcPct val="150000"/>
                        </a:lnSpc>
                        <a:spcBef>
                          <a:spcPts val="1200"/>
                        </a:spcBef>
                        <a:spcAft>
                          <a:spcPts val="0"/>
                        </a:spcAft>
                      </a:pPr>
                      <a:r>
                        <a:rPr lang="en-US" sz="1600" dirty="0">
                          <a:effectLst/>
                        </a:rPr>
                        <a:t>Rotation of the Z-frame around (degree)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600"/>
                        </a:spcBef>
                        <a:spcAft>
                          <a:spcPts val="0"/>
                        </a:spcAft>
                      </a:pPr>
                      <a:r>
                        <a:rPr lang="en-US" sz="1600" dirty="0">
                          <a:effectLst/>
                        </a:rPr>
                        <a:t>RMSE for the gold standard rotation around the x-axis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1">
                        <a:lumMod val="20000"/>
                        <a:lumOff val="80000"/>
                      </a:schemeClr>
                    </a:solidFill>
                  </a:tcPr>
                </a:tc>
                <a:tc>
                  <a:txBody>
                    <a:bodyPr/>
                    <a:lstStyle/>
                    <a:p>
                      <a:pPr marL="0" marR="0" algn="ctr">
                        <a:lnSpc>
                          <a:spcPct val="150000"/>
                        </a:lnSpc>
                        <a:spcBef>
                          <a:spcPts val="600"/>
                        </a:spcBef>
                        <a:spcAft>
                          <a:spcPts val="0"/>
                        </a:spcAft>
                      </a:pPr>
                      <a:r>
                        <a:rPr lang="en-US" sz="1600" dirty="0">
                          <a:effectLst/>
                        </a:rPr>
                        <a:t>RMSE for the gold standard rotation around the y-axis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1">
                        <a:lumMod val="20000"/>
                        <a:lumOff val="80000"/>
                      </a:schemeClr>
                    </a:solidFill>
                  </a:tcPr>
                </a:tc>
                <a:tc>
                  <a:txBody>
                    <a:bodyPr/>
                    <a:lstStyle/>
                    <a:p>
                      <a:pPr marL="0" marR="0" algn="ctr">
                        <a:lnSpc>
                          <a:spcPct val="150000"/>
                        </a:lnSpc>
                        <a:spcBef>
                          <a:spcPts val="600"/>
                        </a:spcBef>
                        <a:spcAft>
                          <a:spcPts val="0"/>
                        </a:spcAft>
                      </a:pPr>
                      <a:r>
                        <a:rPr lang="en-US" sz="1600" dirty="0">
                          <a:effectLst/>
                        </a:rPr>
                        <a:t>RMSE for the MRI rotation around the x-axis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4">
                        <a:lumMod val="60000"/>
                        <a:lumOff val="40000"/>
                      </a:schemeClr>
                    </a:solidFill>
                  </a:tcPr>
                </a:tc>
                <a:tc>
                  <a:txBody>
                    <a:bodyPr/>
                    <a:lstStyle/>
                    <a:p>
                      <a:pPr marL="0" marR="0" algn="ctr">
                        <a:lnSpc>
                          <a:spcPct val="150000"/>
                        </a:lnSpc>
                        <a:spcBef>
                          <a:spcPts val="600"/>
                        </a:spcBef>
                        <a:spcAft>
                          <a:spcPts val="0"/>
                        </a:spcAft>
                      </a:pPr>
                      <a:r>
                        <a:rPr lang="en-US" sz="1600" dirty="0">
                          <a:effectLst/>
                        </a:rPr>
                        <a:t>RMSE for the MRI rotation around y-axis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4">
                        <a:lumMod val="60000"/>
                        <a:lumOff val="40000"/>
                      </a:schemeClr>
                    </a:solidFill>
                  </a:tcPr>
                </a:tc>
                <a:extLst>
                  <a:ext uri="{0D108BD9-81ED-4DB2-BD59-A6C34878D82A}">
                    <a16:rowId xmlns:a16="http://schemas.microsoft.com/office/drawing/2014/main" val="1034767976"/>
                  </a:ext>
                </a:extLst>
              </a:tr>
              <a:tr h="788279">
                <a:tc>
                  <a:txBody>
                    <a:bodyPr/>
                    <a:lstStyle/>
                    <a:p>
                      <a:pPr marL="0" marR="0" algn="ctr">
                        <a:lnSpc>
                          <a:spcPct val="150000"/>
                        </a:lnSpc>
                        <a:spcBef>
                          <a:spcPts val="0"/>
                        </a:spcBef>
                        <a:spcAft>
                          <a:spcPts val="0"/>
                        </a:spcAft>
                      </a:pPr>
                      <a:r>
                        <a:rPr lang="en-US" sz="1600" dirty="0">
                          <a:effectLst/>
                        </a:rPr>
                        <a:t>X-axis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rPr>
                        <a:t>0.18</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a:effectLst/>
                        </a:rPr>
                        <a:t>0.49</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tc>
                  <a:txBody>
                    <a:bodyPr/>
                    <a:lstStyle/>
                    <a:p>
                      <a:pPr marL="0" marR="0" algn="ctr">
                        <a:lnSpc>
                          <a:spcPct val="150000"/>
                        </a:lnSpc>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extLst>
                  <a:ext uri="{0D108BD9-81ED-4DB2-BD59-A6C34878D82A}">
                    <a16:rowId xmlns:a16="http://schemas.microsoft.com/office/drawing/2014/main" val="3148509253"/>
                  </a:ext>
                </a:extLst>
              </a:tr>
              <a:tr h="788279">
                <a:tc>
                  <a:txBody>
                    <a:bodyPr/>
                    <a:lstStyle/>
                    <a:p>
                      <a:pPr marL="0" marR="0" algn="ctr">
                        <a:lnSpc>
                          <a:spcPct val="150000"/>
                        </a:lnSpc>
                        <a:spcBef>
                          <a:spcPts val="0"/>
                        </a:spcBef>
                        <a:spcAft>
                          <a:spcPts val="0"/>
                        </a:spcAft>
                      </a:pPr>
                      <a:r>
                        <a:rPr lang="en-US" sz="1600">
                          <a:effectLst/>
                        </a:rPr>
                        <a:t>Y-axis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a:effectLst/>
                        </a:rPr>
                        <a:t>0.13</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tc>
                  <a:txBody>
                    <a:bodyPr/>
                    <a:lstStyle/>
                    <a:p>
                      <a:pPr marL="0" marR="0" algn="ctr">
                        <a:lnSpc>
                          <a:spcPct val="150000"/>
                        </a:lnSpc>
                        <a:spcBef>
                          <a:spcPts val="0"/>
                        </a:spcBef>
                        <a:spcAft>
                          <a:spcPts val="0"/>
                        </a:spcAft>
                      </a:pPr>
                      <a:r>
                        <a:rPr lang="en-US" sz="1600" dirty="0">
                          <a:effectLst/>
                        </a:rPr>
                        <a:t>0.51</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extLst>
                  <a:ext uri="{0D108BD9-81ED-4DB2-BD59-A6C34878D82A}">
                    <a16:rowId xmlns:a16="http://schemas.microsoft.com/office/drawing/2014/main" val="640019317"/>
                  </a:ext>
                </a:extLst>
              </a:tr>
              <a:tr h="939367">
                <a:tc>
                  <a:txBody>
                    <a:bodyPr/>
                    <a:lstStyle/>
                    <a:p>
                      <a:pPr marL="0" marR="0" algn="ctr">
                        <a:lnSpc>
                          <a:spcPct val="150000"/>
                        </a:lnSpc>
                        <a:spcBef>
                          <a:spcPts val="0"/>
                        </a:spcBef>
                        <a:spcAft>
                          <a:spcPts val="0"/>
                        </a:spcAft>
                      </a:pPr>
                      <a:r>
                        <a:rPr lang="en-US" sz="1600">
                          <a:effectLst/>
                        </a:rPr>
                        <a:t>X- and Y-axes </a:t>
                      </a:r>
                    </a:p>
                    <a:p>
                      <a:pPr marL="0" marR="0" algn="ctr">
                        <a:lnSpc>
                          <a:spcPct val="150000"/>
                        </a:lnSpc>
                        <a:spcBef>
                          <a:spcPts val="0"/>
                        </a:spcBef>
                        <a:spcAft>
                          <a:spcPts val="0"/>
                        </a:spcAft>
                      </a:pPr>
                      <a:r>
                        <a:rPr lang="en-US" sz="1600">
                          <a:effectLst/>
                        </a:rPr>
                        <a:t>(same direction)</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0.32</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a:effectLst/>
                        </a:rPr>
                        <a:t>0.66</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a:effectLst/>
                        </a:rPr>
                        <a:t>0.18</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tc>
                  <a:txBody>
                    <a:bodyPr/>
                    <a:lstStyle/>
                    <a:p>
                      <a:pPr marL="0" marR="0" algn="ctr">
                        <a:lnSpc>
                          <a:spcPct val="150000"/>
                        </a:lnSpc>
                        <a:spcBef>
                          <a:spcPts val="0"/>
                        </a:spcBef>
                        <a:spcAft>
                          <a:spcPts val="0"/>
                        </a:spcAft>
                      </a:pPr>
                      <a:r>
                        <a:rPr lang="en-US" sz="1600" dirty="0">
                          <a:effectLst/>
                        </a:rPr>
                        <a:t>0.38</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extLst>
                  <a:ext uri="{0D108BD9-81ED-4DB2-BD59-A6C34878D82A}">
                    <a16:rowId xmlns:a16="http://schemas.microsoft.com/office/drawing/2014/main" val="1700323128"/>
                  </a:ext>
                </a:extLst>
              </a:tr>
              <a:tr h="945936">
                <a:tc>
                  <a:txBody>
                    <a:bodyPr/>
                    <a:lstStyle/>
                    <a:p>
                      <a:pPr marL="0" marR="0" algn="ctr">
                        <a:lnSpc>
                          <a:spcPct val="150000"/>
                        </a:lnSpc>
                        <a:spcBef>
                          <a:spcPts val="0"/>
                        </a:spcBef>
                        <a:spcAft>
                          <a:spcPts val="0"/>
                        </a:spcAft>
                      </a:pPr>
                      <a:r>
                        <a:rPr lang="en-US" sz="1600">
                          <a:effectLst/>
                        </a:rPr>
                        <a:t>X- and Y-axes (opposite direction)</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0.26</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a:effectLst/>
                        </a:rPr>
                        <a:t>0.21</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a:effectLst/>
                        </a:rPr>
                        <a:t>1.0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tc>
                  <a:txBody>
                    <a:bodyPr/>
                    <a:lstStyle/>
                    <a:p>
                      <a:pPr marL="0" marR="0" algn="ctr">
                        <a:lnSpc>
                          <a:spcPct val="150000"/>
                        </a:lnSpc>
                        <a:spcBef>
                          <a:spcPts val="0"/>
                        </a:spcBef>
                        <a:spcAft>
                          <a:spcPts val="0"/>
                        </a:spcAft>
                      </a:pPr>
                      <a:r>
                        <a:rPr lang="en-US" sz="1600" dirty="0">
                          <a:effectLst/>
                        </a:rPr>
                        <a:t>0.47</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extLst>
                  <a:ext uri="{0D108BD9-81ED-4DB2-BD59-A6C34878D82A}">
                    <a16:rowId xmlns:a16="http://schemas.microsoft.com/office/drawing/2014/main" val="3493414294"/>
                  </a:ext>
                </a:extLst>
              </a:tr>
              <a:tr h="787186">
                <a:tc>
                  <a:txBody>
                    <a:bodyPr/>
                    <a:lstStyle/>
                    <a:p>
                      <a:pPr marL="0" marR="0" algn="ctr">
                        <a:lnSpc>
                          <a:spcPct val="150000"/>
                        </a:lnSpc>
                        <a:spcBef>
                          <a:spcPts val="0"/>
                        </a:spcBef>
                        <a:spcAft>
                          <a:spcPts val="0"/>
                        </a:spcAft>
                      </a:pPr>
                      <a:r>
                        <a:rPr lang="en-US" sz="1600">
                          <a:effectLst/>
                        </a:rPr>
                        <a:t>Average RMSE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rPr>
                        <a:t>0.25</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a:effectLst/>
                        </a:rPr>
                        <a:t>0.33</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a:effectLst/>
                        </a:rPr>
                        <a:t>0.56</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tc>
                  <a:txBody>
                    <a:bodyPr/>
                    <a:lstStyle/>
                    <a:p>
                      <a:pPr marL="0" marR="0" algn="ctr">
                        <a:lnSpc>
                          <a:spcPct val="150000"/>
                        </a:lnSpc>
                        <a:spcBef>
                          <a:spcPts val="0"/>
                        </a:spcBef>
                        <a:spcAft>
                          <a:spcPts val="0"/>
                        </a:spcAft>
                      </a:pPr>
                      <a:r>
                        <a:rPr lang="en-US" sz="1600" dirty="0">
                          <a:effectLst/>
                        </a:rPr>
                        <a:t>0.45</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extLst>
                  <a:ext uri="{0D108BD9-81ED-4DB2-BD59-A6C34878D82A}">
                    <a16:rowId xmlns:a16="http://schemas.microsoft.com/office/drawing/2014/main" val="3940068683"/>
                  </a:ext>
                </a:extLst>
              </a:tr>
              <a:tr h="787186">
                <a:tc>
                  <a:txBody>
                    <a:bodyPr/>
                    <a:lstStyle/>
                    <a:p>
                      <a:pPr marL="0" marR="0" algn="ctr">
                        <a:lnSpc>
                          <a:spcPct val="150000"/>
                        </a:lnSpc>
                        <a:spcBef>
                          <a:spcPts val="0"/>
                        </a:spcBef>
                        <a:spcAft>
                          <a:spcPts val="0"/>
                        </a:spcAft>
                      </a:pPr>
                      <a:r>
                        <a:rPr lang="en-US" sz="1600" b="1" dirty="0">
                          <a:effectLst/>
                        </a:rPr>
                        <a:t>Total RMSE</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marL="0" marR="0" algn="ctr">
                        <a:lnSpc>
                          <a:spcPct val="150000"/>
                        </a:lnSpc>
                        <a:spcBef>
                          <a:spcPts val="0"/>
                        </a:spcBef>
                        <a:spcAft>
                          <a:spcPts val="0"/>
                        </a:spcAft>
                      </a:pPr>
                      <a:r>
                        <a:rPr lang="en-US" sz="1600" b="1" dirty="0">
                          <a:effectLst/>
                        </a:rPr>
                        <a:t>0.29</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a:p>
                  </a:txBody>
                  <a:tcPr/>
                </a:tc>
                <a:tc gridSpan="2">
                  <a:txBody>
                    <a:bodyPr/>
                    <a:lstStyle/>
                    <a:p>
                      <a:pPr marL="0" marR="0" algn="ctr">
                        <a:lnSpc>
                          <a:spcPct val="150000"/>
                        </a:lnSpc>
                        <a:spcBef>
                          <a:spcPts val="0"/>
                        </a:spcBef>
                        <a:spcAft>
                          <a:spcPts val="0"/>
                        </a:spcAft>
                      </a:pPr>
                      <a:r>
                        <a:rPr lang="en-US" sz="1600" b="1" dirty="0">
                          <a:effectLst/>
                        </a:rPr>
                        <a:t>0.50</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3376744462"/>
                  </a:ext>
                </a:extLst>
              </a:tr>
            </a:tbl>
          </a:graphicData>
        </a:graphic>
      </p:graphicFrame>
    </p:spTree>
    <p:extLst>
      <p:ext uri="{BB962C8B-B14F-4D97-AF65-F5344CB8AC3E}">
        <p14:creationId xmlns:p14="http://schemas.microsoft.com/office/powerpoint/2010/main" val="880582728"/>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val 23"/>
          <p:cNvSpPr/>
          <p:nvPr/>
        </p:nvSpPr>
        <p:spPr>
          <a:xfrm>
            <a:off x="8678282" y="8063762"/>
            <a:ext cx="2016224" cy="788600"/>
          </a:xfrm>
          <a:prstGeom prst="ellipse">
            <a:avLst/>
          </a:prstGeom>
          <a:solidFill>
            <a:schemeClr val="bg1">
              <a:lumMod val="50000"/>
              <a:alpha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Oval 20"/>
          <p:cNvSpPr/>
          <p:nvPr/>
        </p:nvSpPr>
        <p:spPr>
          <a:xfrm>
            <a:off x="4643232" y="8048640"/>
            <a:ext cx="2016224" cy="788600"/>
          </a:xfrm>
          <a:prstGeom prst="ellipse">
            <a:avLst/>
          </a:prstGeom>
          <a:solidFill>
            <a:schemeClr val="bg1">
              <a:lumMod val="50000"/>
              <a:alpha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Shape 36"/>
          <p:cNvSpPr/>
          <p:nvPr/>
        </p:nvSpPr>
        <p:spPr>
          <a:xfrm>
            <a:off x="215856" y="1492424"/>
            <a:ext cx="12570762" cy="20723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0" marR="0" lvl="0" indent="0"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Root mean squared error analysis</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a:latin typeface="Calibri" pitchFamily="34" charset="0"/>
            </a:endParaRPr>
          </a:p>
          <a:p>
            <a:pPr marL="342900" marR="0" lvl="8" indent="-3429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p:txBody>
      </p:sp>
      <p:sp>
        <p:nvSpPr>
          <p:cNvPr id="16" name="Up Arrow 15"/>
          <p:cNvSpPr/>
          <p:nvPr/>
        </p:nvSpPr>
        <p:spPr>
          <a:xfrm>
            <a:off x="5402578" y="7079889"/>
            <a:ext cx="497532" cy="895035"/>
          </a:xfrm>
          <a:prstGeom prst="upArrow">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Up Arrow 16"/>
          <p:cNvSpPr/>
          <p:nvPr/>
        </p:nvSpPr>
        <p:spPr>
          <a:xfrm>
            <a:off x="9526264" y="7514825"/>
            <a:ext cx="497532" cy="457200"/>
          </a:xfrm>
          <a:prstGeom prst="upArrow">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aphicFrame>
        <p:nvGraphicFramePr>
          <p:cNvPr id="12" name="Table 11"/>
          <p:cNvGraphicFramePr>
            <a:graphicFrameLocks noGrp="1"/>
          </p:cNvGraphicFramePr>
          <p:nvPr>
            <p:extLst>
              <p:ext uri="{D42A27DB-BD31-4B8C-83A1-F6EECF244321}">
                <p14:modId xmlns:p14="http://schemas.microsoft.com/office/powerpoint/2010/main" val="2447523831"/>
              </p:ext>
            </p:extLst>
          </p:nvPr>
        </p:nvGraphicFramePr>
        <p:xfrm>
          <a:off x="1389834" y="2591993"/>
          <a:ext cx="10297142" cy="6260369"/>
        </p:xfrm>
        <a:graphic>
          <a:graphicData uri="http://schemas.openxmlformats.org/drawingml/2006/table">
            <a:tbl>
              <a:tblPr firstRow="1" firstCol="1" bandRow="1">
                <a:tableStyleId>{5940675A-B579-460E-94D1-54222C63F5DA}</a:tableStyleId>
              </a:tblPr>
              <a:tblGrid>
                <a:gridCol w="2112233">
                  <a:extLst>
                    <a:ext uri="{9D8B030D-6E8A-4147-A177-3AD203B41FA5}">
                      <a16:colId xmlns:a16="http://schemas.microsoft.com/office/drawing/2014/main" val="1547606193"/>
                    </a:ext>
                  </a:extLst>
                </a:gridCol>
                <a:gridCol w="2165380">
                  <a:extLst>
                    <a:ext uri="{9D8B030D-6E8A-4147-A177-3AD203B41FA5}">
                      <a16:colId xmlns:a16="http://schemas.microsoft.com/office/drawing/2014/main" val="1734704186"/>
                    </a:ext>
                  </a:extLst>
                </a:gridCol>
                <a:gridCol w="2143217">
                  <a:extLst>
                    <a:ext uri="{9D8B030D-6E8A-4147-A177-3AD203B41FA5}">
                      <a16:colId xmlns:a16="http://schemas.microsoft.com/office/drawing/2014/main" val="3142679405"/>
                    </a:ext>
                  </a:extLst>
                </a:gridCol>
                <a:gridCol w="2039584">
                  <a:extLst>
                    <a:ext uri="{9D8B030D-6E8A-4147-A177-3AD203B41FA5}">
                      <a16:colId xmlns:a16="http://schemas.microsoft.com/office/drawing/2014/main" val="2991320582"/>
                    </a:ext>
                  </a:extLst>
                </a:gridCol>
                <a:gridCol w="1836728">
                  <a:extLst>
                    <a:ext uri="{9D8B030D-6E8A-4147-A177-3AD203B41FA5}">
                      <a16:colId xmlns:a16="http://schemas.microsoft.com/office/drawing/2014/main" val="1017206325"/>
                    </a:ext>
                  </a:extLst>
                </a:gridCol>
              </a:tblGrid>
              <a:tr h="1224136">
                <a:tc>
                  <a:txBody>
                    <a:bodyPr/>
                    <a:lstStyle/>
                    <a:p>
                      <a:pPr marL="0" marR="0" algn="ctr">
                        <a:lnSpc>
                          <a:spcPct val="150000"/>
                        </a:lnSpc>
                        <a:spcBef>
                          <a:spcPts val="1200"/>
                        </a:spcBef>
                        <a:spcAft>
                          <a:spcPts val="0"/>
                        </a:spcAft>
                      </a:pPr>
                      <a:r>
                        <a:rPr lang="en-US" sz="1600" dirty="0">
                          <a:effectLst/>
                        </a:rPr>
                        <a:t>Rotation of the Z-frame around (degree)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600"/>
                        </a:spcBef>
                        <a:spcAft>
                          <a:spcPts val="0"/>
                        </a:spcAft>
                      </a:pPr>
                      <a:r>
                        <a:rPr lang="en-US" sz="1600" dirty="0">
                          <a:effectLst/>
                        </a:rPr>
                        <a:t>RMSE for the gold standard rotation around the x-axis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1">
                        <a:lumMod val="20000"/>
                        <a:lumOff val="80000"/>
                      </a:schemeClr>
                    </a:solidFill>
                  </a:tcPr>
                </a:tc>
                <a:tc>
                  <a:txBody>
                    <a:bodyPr/>
                    <a:lstStyle/>
                    <a:p>
                      <a:pPr marL="0" marR="0" algn="ctr">
                        <a:lnSpc>
                          <a:spcPct val="150000"/>
                        </a:lnSpc>
                        <a:spcBef>
                          <a:spcPts val="600"/>
                        </a:spcBef>
                        <a:spcAft>
                          <a:spcPts val="0"/>
                        </a:spcAft>
                      </a:pPr>
                      <a:r>
                        <a:rPr lang="en-US" sz="1600" dirty="0">
                          <a:effectLst/>
                        </a:rPr>
                        <a:t>RMSE for the gold standard rotation around the y-axis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1">
                        <a:lumMod val="20000"/>
                        <a:lumOff val="80000"/>
                      </a:schemeClr>
                    </a:solidFill>
                  </a:tcPr>
                </a:tc>
                <a:tc>
                  <a:txBody>
                    <a:bodyPr/>
                    <a:lstStyle/>
                    <a:p>
                      <a:pPr marL="0" marR="0" algn="ctr">
                        <a:lnSpc>
                          <a:spcPct val="150000"/>
                        </a:lnSpc>
                        <a:spcBef>
                          <a:spcPts val="600"/>
                        </a:spcBef>
                        <a:spcAft>
                          <a:spcPts val="0"/>
                        </a:spcAft>
                      </a:pPr>
                      <a:r>
                        <a:rPr lang="en-US" sz="1600" dirty="0">
                          <a:effectLst/>
                        </a:rPr>
                        <a:t>RMSE for the MRI rotation around the x-axis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4">
                        <a:lumMod val="60000"/>
                        <a:lumOff val="40000"/>
                      </a:schemeClr>
                    </a:solidFill>
                  </a:tcPr>
                </a:tc>
                <a:tc>
                  <a:txBody>
                    <a:bodyPr/>
                    <a:lstStyle/>
                    <a:p>
                      <a:pPr marL="0" marR="0" algn="ctr">
                        <a:lnSpc>
                          <a:spcPct val="150000"/>
                        </a:lnSpc>
                        <a:spcBef>
                          <a:spcPts val="600"/>
                        </a:spcBef>
                        <a:spcAft>
                          <a:spcPts val="0"/>
                        </a:spcAft>
                      </a:pPr>
                      <a:r>
                        <a:rPr lang="en-US" sz="1600" dirty="0">
                          <a:effectLst/>
                        </a:rPr>
                        <a:t>RMSE for the MRI rotation around y-axis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accent4">
                        <a:lumMod val="60000"/>
                        <a:lumOff val="40000"/>
                      </a:schemeClr>
                    </a:solidFill>
                  </a:tcPr>
                </a:tc>
                <a:extLst>
                  <a:ext uri="{0D108BD9-81ED-4DB2-BD59-A6C34878D82A}">
                    <a16:rowId xmlns:a16="http://schemas.microsoft.com/office/drawing/2014/main" val="1034767976"/>
                  </a:ext>
                </a:extLst>
              </a:tr>
              <a:tr h="788279">
                <a:tc>
                  <a:txBody>
                    <a:bodyPr/>
                    <a:lstStyle/>
                    <a:p>
                      <a:pPr marL="0" marR="0" algn="ctr">
                        <a:lnSpc>
                          <a:spcPct val="150000"/>
                        </a:lnSpc>
                        <a:spcBef>
                          <a:spcPts val="0"/>
                        </a:spcBef>
                        <a:spcAft>
                          <a:spcPts val="0"/>
                        </a:spcAft>
                      </a:pPr>
                      <a:r>
                        <a:rPr lang="en-US" sz="1600" dirty="0">
                          <a:effectLst/>
                        </a:rPr>
                        <a:t>X-axis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rPr>
                        <a:t>0.18</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a:effectLst/>
                        </a:rPr>
                        <a:t>0.49</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tc>
                  <a:txBody>
                    <a:bodyPr/>
                    <a:lstStyle/>
                    <a:p>
                      <a:pPr marL="0" marR="0" algn="ctr">
                        <a:lnSpc>
                          <a:spcPct val="150000"/>
                        </a:lnSpc>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extLst>
                  <a:ext uri="{0D108BD9-81ED-4DB2-BD59-A6C34878D82A}">
                    <a16:rowId xmlns:a16="http://schemas.microsoft.com/office/drawing/2014/main" val="3148509253"/>
                  </a:ext>
                </a:extLst>
              </a:tr>
              <a:tr h="788279">
                <a:tc>
                  <a:txBody>
                    <a:bodyPr/>
                    <a:lstStyle/>
                    <a:p>
                      <a:pPr marL="0" marR="0" algn="ctr">
                        <a:lnSpc>
                          <a:spcPct val="150000"/>
                        </a:lnSpc>
                        <a:spcBef>
                          <a:spcPts val="0"/>
                        </a:spcBef>
                        <a:spcAft>
                          <a:spcPts val="0"/>
                        </a:spcAft>
                      </a:pPr>
                      <a:r>
                        <a:rPr lang="en-US" sz="1600" dirty="0">
                          <a:effectLst/>
                        </a:rPr>
                        <a:t>Y-axis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a:effectLst/>
                        </a:rPr>
                        <a:t>0.13</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tc>
                  <a:txBody>
                    <a:bodyPr/>
                    <a:lstStyle/>
                    <a:p>
                      <a:pPr marL="0" marR="0" algn="ctr">
                        <a:lnSpc>
                          <a:spcPct val="150000"/>
                        </a:lnSpc>
                        <a:spcBef>
                          <a:spcPts val="0"/>
                        </a:spcBef>
                        <a:spcAft>
                          <a:spcPts val="0"/>
                        </a:spcAft>
                      </a:pPr>
                      <a:r>
                        <a:rPr lang="en-US" sz="1600" dirty="0">
                          <a:effectLst/>
                        </a:rPr>
                        <a:t>0.51</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extLst>
                  <a:ext uri="{0D108BD9-81ED-4DB2-BD59-A6C34878D82A}">
                    <a16:rowId xmlns:a16="http://schemas.microsoft.com/office/drawing/2014/main" val="640019317"/>
                  </a:ext>
                </a:extLst>
              </a:tr>
              <a:tr h="939367">
                <a:tc>
                  <a:txBody>
                    <a:bodyPr/>
                    <a:lstStyle/>
                    <a:p>
                      <a:pPr marL="0" marR="0" algn="ctr">
                        <a:lnSpc>
                          <a:spcPct val="150000"/>
                        </a:lnSpc>
                        <a:spcBef>
                          <a:spcPts val="0"/>
                        </a:spcBef>
                        <a:spcAft>
                          <a:spcPts val="0"/>
                        </a:spcAft>
                      </a:pPr>
                      <a:r>
                        <a:rPr lang="en-US" sz="1600">
                          <a:effectLst/>
                        </a:rPr>
                        <a:t>X- and Y-axes </a:t>
                      </a:r>
                    </a:p>
                    <a:p>
                      <a:pPr marL="0" marR="0" algn="ctr">
                        <a:lnSpc>
                          <a:spcPct val="150000"/>
                        </a:lnSpc>
                        <a:spcBef>
                          <a:spcPts val="0"/>
                        </a:spcBef>
                        <a:spcAft>
                          <a:spcPts val="0"/>
                        </a:spcAft>
                      </a:pPr>
                      <a:r>
                        <a:rPr lang="en-US" sz="1600">
                          <a:effectLst/>
                        </a:rPr>
                        <a:t>(same direction)</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0.32</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a:effectLst/>
                        </a:rPr>
                        <a:t>0.66</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a:effectLst/>
                        </a:rPr>
                        <a:t>0.18</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tc>
                  <a:txBody>
                    <a:bodyPr/>
                    <a:lstStyle/>
                    <a:p>
                      <a:pPr marL="0" marR="0" algn="ctr">
                        <a:lnSpc>
                          <a:spcPct val="150000"/>
                        </a:lnSpc>
                        <a:spcBef>
                          <a:spcPts val="0"/>
                        </a:spcBef>
                        <a:spcAft>
                          <a:spcPts val="0"/>
                        </a:spcAft>
                      </a:pPr>
                      <a:r>
                        <a:rPr lang="en-US" sz="1600" dirty="0">
                          <a:effectLst/>
                        </a:rPr>
                        <a:t>0.38</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extLst>
                  <a:ext uri="{0D108BD9-81ED-4DB2-BD59-A6C34878D82A}">
                    <a16:rowId xmlns:a16="http://schemas.microsoft.com/office/drawing/2014/main" val="1700323128"/>
                  </a:ext>
                </a:extLst>
              </a:tr>
              <a:tr h="945936">
                <a:tc>
                  <a:txBody>
                    <a:bodyPr/>
                    <a:lstStyle/>
                    <a:p>
                      <a:pPr marL="0" marR="0" algn="ctr">
                        <a:lnSpc>
                          <a:spcPct val="150000"/>
                        </a:lnSpc>
                        <a:spcBef>
                          <a:spcPts val="0"/>
                        </a:spcBef>
                        <a:spcAft>
                          <a:spcPts val="0"/>
                        </a:spcAft>
                      </a:pPr>
                      <a:r>
                        <a:rPr lang="en-US" sz="1600">
                          <a:effectLst/>
                        </a:rPr>
                        <a:t>X- and Y-axes (opposite direction)</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0.26</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a:effectLst/>
                        </a:rPr>
                        <a:t>0.21</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a:effectLst/>
                        </a:rPr>
                        <a:t>1.0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tc>
                  <a:txBody>
                    <a:bodyPr/>
                    <a:lstStyle/>
                    <a:p>
                      <a:pPr marL="0" marR="0" algn="ctr">
                        <a:lnSpc>
                          <a:spcPct val="150000"/>
                        </a:lnSpc>
                        <a:spcBef>
                          <a:spcPts val="0"/>
                        </a:spcBef>
                        <a:spcAft>
                          <a:spcPts val="0"/>
                        </a:spcAft>
                      </a:pPr>
                      <a:r>
                        <a:rPr lang="en-US" sz="1600" dirty="0">
                          <a:effectLst/>
                        </a:rPr>
                        <a:t>0.47</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extLst>
                  <a:ext uri="{0D108BD9-81ED-4DB2-BD59-A6C34878D82A}">
                    <a16:rowId xmlns:a16="http://schemas.microsoft.com/office/drawing/2014/main" val="3493414294"/>
                  </a:ext>
                </a:extLst>
              </a:tr>
              <a:tr h="787186">
                <a:tc>
                  <a:txBody>
                    <a:bodyPr/>
                    <a:lstStyle/>
                    <a:p>
                      <a:pPr marL="0" marR="0" algn="ctr">
                        <a:lnSpc>
                          <a:spcPct val="150000"/>
                        </a:lnSpc>
                        <a:spcBef>
                          <a:spcPts val="0"/>
                        </a:spcBef>
                        <a:spcAft>
                          <a:spcPts val="0"/>
                        </a:spcAft>
                      </a:pPr>
                      <a:r>
                        <a:rPr lang="en-US" sz="1600">
                          <a:effectLst/>
                        </a:rPr>
                        <a:t>Average RMSE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rPr>
                        <a:t>0.25</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dirty="0">
                          <a:effectLst/>
                        </a:rPr>
                        <a:t>0.33</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600">
                          <a:effectLst/>
                        </a:rPr>
                        <a:t>0.56</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tc>
                  <a:txBody>
                    <a:bodyPr/>
                    <a:lstStyle/>
                    <a:p>
                      <a:pPr marL="0" marR="0" algn="ctr">
                        <a:lnSpc>
                          <a:spcPct val="150000"/>
                        </a:lnSpc>
                        <a:spcBef>
                          <a:spcPts val="0"/>
                        </a:spcBef>
                        <a:spcAft>
                          <a:spcPts val="0"/>
                        </a:spcAft>
                      </a:pPr>
                      <a:r>
                        <a:rPr lang="en-US" sz="1600" dirty="0">
                          <a:effectLst/>
                        </a:rPr>
                        <a:t>0.45</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solidFill>
                      <a:schemeClr val="accent4">
                        <a:lumMod val="60000"/>
                        <a:lumOff val="40000"/>
                      </a:schemeClr>
                    </a:solidFill>
                  </a:tcPr>
                </a:tc>
                <a:extLst>
                  <a:ext uri="{0D108BD9-81ED-4DB2-BD59-A6C34878D82A}">
                    <a16:rowId xmlns:a16="http://schemas.microsoft.com/office/drawing/2014/main" val="3940068683"/>
                  </a:ext>
                </a:extLst>
              </a:tr>
              <a:tr h="787186">
                <a:tc>
                  <a:txBody>
                    <a:bodyPr/>
                    <a:lstStyle/>
                    <a:p>
                      <a:pPr marL="0" marR="0" algn="ctr">
                        <a:lnSpc>
                          <a:spcPct val="150000"/>
                        </a:lnSpc>
                        <a:spcBef>
                          <a:spcPts val="0"/>
                        </a:spcBef>
                        <a:spcAft>
                          <a:spcPts val="0"/>
                        </a:spcAft>
                      </a:pPr>
                      <a:r>
                        <a:rPr lang="en-US" sz="1600" b="1" dirty="0">
                          <a:effectLst/>
                        </a:rPr>
                        <a:t>Total RMSE</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marL="0" marR="0" algn="ctr">
                        <a:lnSpc>
                          <a:spcPct val="150000"/>
                        </a:lnSpc>
                        <a:spcBef>
                          <a:spcPts val="0"/>
                        </a:spcBef>
                        <a:spcAft>
                          <a:spcPts val="0"/>
                        </a:spcAft>
                      </a:pPr>
                      <a:r>
                        <a:rPr lang="en-US" sz="1600" b="1" dirty="0">
                          <a:effectLst/>
                        </a:rPr>
                        <a:t>0.29</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a:p>
                  </a:txBody>
                  <a:tcPr/>
                </a:tc>
                <a:tc gridSpan="2">
                  <a:txBody>
                    <a:bodyPr/>
                    <a:lstStyle/>
                    <a:p>
                      <a:pPr marL="0" marR="0" algn="ctr">
                        <a:lnSpc>
                          <a:spcPct val="150000"/>
                        </a:lnSpc>
                        <a:spcBef>
                          <a:spcPts val="0"/>
                        </a:spcBef>
                        <a:spcAft>
                          <a:spcPts val="0"/>
                        </a:spcAft>
                      </a:pPr>
                      <a:r>
                        <a:rPr lang="en-US" sz="1600" b="1" dirty="0">
                          <a:effectLst/>
                        </a:rPr>
                        <a:t>0.50</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3376744462"/>
                  </a:ext>
                </a:extLst>
              </a:tr>
            </a:tbl>
          </a:graphicData>
        </a:graphic>
      </p:graphicFrame>
      <p:sp>
        <p:nvSpPr>
          <p:cNvPr id="10" name="Rectangle 9"/>
          <p:cNvSpPr/>
          <p:nvPr/>
        </p:nvSpPr>
        <p:spPr>
          <a:xfrm>
            <a:off x="1389832" y="3811802"/>
            <a:ext cx="10513168" cy="4251960"/>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Oval 24"/>
          <p:cNvSpPr/>
          <p:nvPr/>
        </p:nvSpPr>
        <p:spPr>
          <a:xfrm>
            <a:off x="6965798" y="4337286"/>
            <a:ext cx="4663440" cy="3260368"/>
          </a:xfrm>
          <a:prstGeom prst="ellipse">
            <a:avLst/>
          </a:prstGeom>
          <a:solidFill>
            <a:schemeClr val="accent6">
              <a:lumMod val="60000"/>
              <a:lumOff val="40000"/>
              <a:alpha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r>
              <a:rPr lang="en-US" sz="2400" dirty="0">
                <a:solidFill>
                  <a:srgbClr val="000000"/>
                </a:solidFill>
                <a:latin typeface="Calibri" panose="020F0502020204030204" pitchFamily="34" charset="0"/>
                <a:cs typeface="Calibri" panose="020F0502020204030204" pitchFamily="34" charset="0"/>
              </a:rPr>
              <a:t>Alignment detection </a:t>
            </a:r>
            <a:endParaRPr lang="en-US" sz="2400" dirty="0" smtClean="0">
              <a:solidFill>
                <a:srgbClr val="000000"/>
              </a:solidFill>
              <a:latin typeface="Calibri" panose="020F0502020204030204" pitchFamily="34" charset="0"/>
              <a:cs typeface="Calibri" panose="020F0502020204030204" pitchFamily="34" charset="0"/>
            </a:endParaRPr>
          </a:p>
          <a:p>
            <a:pPr algn="l" rtl="0" latinLnBrk="1" hangingPunct="0"/>
            <a:r>
              <a:rPr lang="en-US" sz="2400" dirty="0" smtClean="0">
                <a:solidFill>
                  <a:srgbClr val="000000"/>
                </a:solidFill>
                <a:latin typeface="Calibri" panose="020F0502020204030204" pitchFamily="34" charset="0"/>
                <a:cs typeface="Calibri" panose="020F0502020204030204" pitchFamily="34" charset="0"/>
              </a:rPr>
              <a:t>algorithm </a:t>
            </a:r>
            <a:endParaRPr lang="en-US" sz="2400" dirty="0">
              <a:solidFill>
                <a:srgbClr val="000000"/>
              </a:solidFill>
              <a:latin typeface="Calibri" panose="020F0502020204030204" pitchFamily="34" charset="0"/>
              <a:cs typeface="Calibri" panose="020F0502020204030204" pitchFamily="34" charset="0"/>
            </a:endParaRPr>
          </a:p>
          <a:p>
            <a:pPr algn="l" rtl="0" latinLnBrk="1" hangingPunct="0"/>
            <a:r>
              <a:rPr lang="en-US" sz="2400" dirty="0">
                <a:solidFill>
                  <a:srgbClr val="000000"/>
                </a:solidFill>
                <a:latin typeface="Calibri" panose="020F0502020204030204" pitchFamily="34" charset="0"/>
                <a:cs typeface="Calibri" panose="020F0502020204030204" pitchFamily="34" charset="0"/>
              </a:rPr>
              <a:t>Capture device resolution</a:t>
            </a:r>
          </a:p>
          <a:p>
            <a:pPr algn="l" rtl="0" latinLnBrk="1" hangingPunct="0"/>
            <a:r>
              <a:rPr lang="en-US" sz="2400" dirty="0" smtClean="0">
                <a:solidFill>
                  <a:srgbClr val="000000"/>
                </a:solidFill>
                <a:latin typeface="Calibri" panose="020F0502020204030204" pitchFamily="34" charset="0"/>
                <a:cs typeface="Calibri" panose="020F0502020204030204" pitchFamily="34" charset="0"/>
              </a:rPr>
              <a:t>MR-imaging</a:t>
            </a:r>
            <a:endParaRPr lang="en-US" sz="2400" dirty="0">
              <a:solidFill>
                <a:srgbClr val="000000"/>
              </a:solidFill>
              <a:latin typeface="Calibri" panose="020F0502020204030204" pitchFamily="34" charset="0"/>
              <a:cs typeface="Calibri" panose="020F0502020204030204" pitchFamily="34" charset="0"/>
            </a:endParaRPr>
          </a:p>
          <a:p>
            <a:pPr algn="l" rtl="0" latinLnBrk="1" hangingPunct="0"/>
            <a:r>
              <a:rPr lang="en-US" sz="2400" dirty="0">
                <a:solidFill>
                  <a:srgbClr val="000000"/>
                </a:solidFill>
                <a:latin typeface="Calibri" panose="020F0502020204030204" pitchFamily="34" charset="0"/>
                <a:cs typeface="Calibri" panose="020F0502020204030204" pitchFamily="34" charset="0"/>
              </a:rPr>
              <a:t>Z-frame printing artifact</a:t>
            </a:r>
          </a:p>
          <a:p>
            <a:pPr algn="l" rtl="0" latinLnBrk="1" hangingPunct="0"/>
            <a:r>
              <a:rPr lang="en-US" sz="2400" dirty="0">
                <a:solidFill>
                  <a:srgbClr val="000000"/>
                </a:solidFill>
                <a:latin typeface="Calibri" panose="020F0502020204030204" pitchFamily="34" charset="0"/>
                <a:cs typeface="Calibri" panose="020F0502020204030204" pitchFamily="34" charset="0"/>
              </a:rPr>
              <a:t>positioning frame</a:t>
            </a:r>
          </a:p>
        </p:txBody>
      </p:sp>
      <p:sp>
        <p:nvSpPr>
          <p:cNvPr id="22" name="Oval 21"/>
          <p:cNvSpPr/>
          <p:nvPr/>
        </p:nvSpPr>
        <p:spPr>
          <a:xfrm>
            <a:off x="3840147" y="5703578"/>
            <a:ext cx="3124862" cy="1182965"/>
          </a:xfrm>
          <a:prstGeom prst="ellipse">
            <a:avLst/>
          </a:prstGeom>
          <a:solidFill>
            <a:schemeClr val="accent5">
              <a:lumMod val="60000"/>
              <a:lumOff val="40000"/>
              <a:alpha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rgbClr val="000000"/>
                </a:solidFill>
                <a:latin typeface="Calibri" panose="020F0502020204030204" pitchFamily="34" charset="0"/>
                <a:cs typeface="Calibri" panose="020F0502020204030204" pitchFamily="34" charset="0"/>
              </a:rPr>
              <a:t>Alignment detection algorithm</a:t>
            </a:r>
          </a:p>
        </p:txBody>
      </p:sp>
    </p:spTree>
    <p:extLst>
      <p:ext uri="{BB962C8B-B14F-4D97-AF65-F5344CB8AC3E}">
        <p14:creationId xmlns:p14="http://schemas.microsoft.com/office/powerpoint/2010/main" val="1951367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1" grpId="0" animBg="1"/>
      <p:bldP spid="16" grpId="0" animBg="1"/>
      <p:bldP spid="17" grpId="0" animBg="1"/>
      <p:bldP spid="10" grpId="0" animBg="1"/>
      <p:bldP spid="25" grpId="0" animBg="1"/>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lvl="0">
              <a:defRPr sz="1800"/>
            </a:pPr>
            <a:r>
              <a:rPr lang="de-DE" sz="3200" b="1" dirty="0" smtClean="0">
                <a:latin typeface="Calibri" panose="020F0502020204030204" pitchFamily="34" charset="0"/>
                <a:ea typeface="Helvetica"/>
                <a:cs typeface="Helvetica"/>
                <a:sym typeface="Helvetica"/>
              </a:rPr>
              <a:t>Scenario 3: Phantom </a:t>
            </a:r>
            <a:r>
              <a:rPr lang="de-DE" sz="3200" b="1" dirty="0">
                <a:latin typeface="Calibri" panose="020F0502020204030204" pitchFamily="34" charset="0"/>
                <a:ea typeface="Helvetica"/>
                <a:cs typeface="Helvetica"/>
                <a:sym typeface="Helvetica"/>
              </a:rPr>
              <a:t>targeting </a:t>
            </a:r>
            <a:r>
              <a:rPr lang="de-DE" sz="3200" b="1" dirty="0" smtClean="0">
                <a:latin typeface="Calibri" panose="020F0502020204030204" pitchFamily="34" charset="0"/>
                <a:ea typeface="Helvetica"/>
                <a:cs typeface="Helvetica"/>
                <a:sym typeface="Helvetica"/>
              </a:rPr>
              <a:t>test</a:t>
            </a:r>
          </a:p>
          <a:p>
            <a:pPr lvl="8" indent="0" algn="just">
              <a:buSzPct val="75000"/>
              <a:defRPr sz="1800"/>
            </a:pPr>
            <a:endParaRPr lang="en-US" sz="2400" dirty="0">
              <a:latin typeface="Calibri" pitchFamily="34" charset="0"/>
            </a:endParaRPr>
          </a:p>
          <a:p>
            <a:pPr lvl="8" indent="0" algn="just">
              <a:buSzPct val="75000"/>
              <a:defRPr sz="1800"/>
            </a:pPr>
            <a:endParaRPr lang="en-US" sz="2400" dirty="0">
              <a:latin typeface="Calibri" pitchFamily="34" charset="0"/>
            </a:endParaRPr>
          </a:p>
          <a:p>
            <a:pPr marL="342900" lvl="8" indent="-342900" algn="just">
              <a:buSzPct val="75000"/>
              <a:buFont typeface="Arial" panose="020B0604020202020204" pitchFamily="34" charset="0"/>
              <a:buChar char="•"/>
              <a:defRPr sz="1800"/>
            </a:pPr>
            <a:endParaRPr lang="en-US" sz="2400" dirty="0">
              <a:latin typeface="Calibri" pitchFamily="34" charset="0"/>
            </a:endParaRPr>
          </a:p>
          <a:p>
            <a:pPr marL="444500" lvl="8" indent="-444500" algn="just">
              <a:buSzPct val="75000"/>
              <a:buFont typeface="Arial" panose="020B0604020202020204" pitchFamily="34" charset="0"/>
              <a:buChar char="•"/>
              <a:defRPr sz="1800"/>
            </a:pPr>
            <a:endParaRPr lang="en-US" sz="2400" dirty="0">
              <a:latin typeface="Calibri" pitchFamily="34" charset="0"/>
            </a:endParaRPr>
          </a:p>
        </p:txBody>
      </p:sp>
      <p:pic>
        <p:nvPicPr>
          <p:cNvPr id="2" name="Picture 1"/>
          <p:cNvPicPr>
            <a:picLocks noChangeAspect="1"/>
          </p:cNvPicPr>
          <p:nvPr/>
        </p:nvPicPr>
        <p:blipFill rotWithShape="1">
          <a:blip r:embed="rId3"/>
          <a:srcRect l="7387" t="23422" r="56022" b="15548"/>
          <a:stretch/>
        </p:blipFill>
        <p:spPr>
          <a:xfrm>
            <a:off x="1812374" y="5927183"/>
            <a:ext cx="2925322" cy="2743200"/>
          </a:xfrm>
          <a:prstGeom prst="rect">
            <a:avLst/>
          </a:prstGeom>
        </p:spPr>
      </p:pic>
      <p:sp>
        <p:nvSpPr>
          <p:cNvPr id="6" name="TextBox 5"/>
          <p:cNvSpPr txBox="1"/>
          <p:nvPr/>
        </p:nvSpPr>
        <p:spPr>
          <a:xfrm>
            <a:off x="1211421" y="8849279"/>
            <a:ext cx="4583009"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Rotation around x-axis= -6.04⁰</a:t>
            </a:r>
          </a:p>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rgbClr val="000000"/>
                </a:solidFill>
                <a:latin typeface="Calibri" panose="020F0502020204030204" pitchFamily="34" charset="0"/>
                <a:cs typeface="Calibri" panose="020F0502020204030204" pitchFamily="34" charset="0"/>
              </a:rPr>
              <a:t>Rotation around y-axis= -3.81⁰</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8" name="TextBox 7"/>
          <p:cNvSpPr txBox="1"/>
          <p:nvPr/>
        </p:nvSpPr>
        <p:spPr>
          <a:xfrm>
            <a:off x="7106293" y="8849279"/>
            <a:ext cx="4583009"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Rotation around x-axis= -0.52⁰</a:t>
            </a:r>
          </a:p>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rgbClr val="000000"/>
                </a:solidFill>
                <a:latin typeface="Calibri" panose="020F0502020204030204" pitchFamily="34" charset="0"/>
                <a:cs typeface="Calibri" panose="020F0502020204030204" pitchFamily="34" charset="0"/>
              </a:rPr>
              <a:t>Rotation around y-axis= -0.62⁰</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pic>
        <p:nvPicPr>
          <p:cNvPr id="5" name="Picture 4"/>
          <p:cNvPicPr>
            <a:picLocks noChangeAspect="1"/>
          </p:cNvPicPr>
          <p:nvPr/>
        </p:nvPicPr>
        <p:blipFill rotWithShape="1">
          <a:blip r:embed="rId3"/>
          <a:srcRect l="47355" t="23422" r="16240" b="15548"/>
          <a:stretch/>
        </p:blipFill>
        <p:spPr>
          <a:xfrm>
            <a:off x="7646900" y="5881463"/>
            <a:ext cx="2910476" cy="2743200"/>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3648" t="35646" r="43885" b="40483"/>
          <a:stretch/>
        </p:blipFill>
        <p:spPr>
          <a:xfrm rot="5400000">
            <a:off x="5236995" y="2034374"/>
            <a:ext cx="2738303" cy="3931920"/>
          </a:xfrm>
          <a:prstGeom prst="rect">
            <a:avLst/>
          </a:prstGeom>
        </p:spPr>
      </p:pic>
      <p:pic>
        <p:nvPicPr>
          <p:cNvPr id="10" name="Picture 9"/>
          <p:cNvPicPr>
            <a:picLocks noChangeAspect="1"/>
          </p:cNvPicPr>
          <p:nvPr/>
        </p:nvPicPr>
        <p:blipFill rotWithShape="1">
          <a:blip r:embed="rId5"/>
          <a:srcRect l="17728" t="17997" r="25402" b="6688"/>
          <a:stretch/>
        </p:blipFill>
        <p:spPr>
          <a:xfrm>
            <a:off x="797702" y="2657585"/>
            <a:ext cx="3684268" cy="2743200"/>
          </a:xfrm>
          <a:prstGeom prst="rect">
            <a:avLst/>
          </a:prstGeom>
        </p:spPr>
      </p:pic>
      <p:pic>
        <p:nvPicPr>
          <p:cNvPr id="3" name="Picture 2"/>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31498" t="26231" r="13875" b="18172"/>
          <a:stretch/>
        </p:blipFill>
        <p:spPr>
          <a:xfrm>
            <a:off x="8748084" y="2637656"/>
            <a:ext cx="3593781" cy="2743200"/>
          </a:xfrm>
          <a:prstGeom prst="rect">
            <a:avLst/>
          </a:prstGeom>
        </p:spPr>
      </p:pic>
      <p:sp>
        <p:nvSpPr>
          <p:cNvPr id="13" name="Down Arrow 12"/>
          <p:cNvSpPr/>
          <p:nvPr/>
        </p:nvSpPr>
        <p:spPr>
          <a:xfrm rot="16200000">
            <a:off x="6103226" y="6978743"/>
            <a:ext cx="457200" cy="548640"/>
          </a:xfrm>
          <a:prstGeom prst="downArrow">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6475656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lvl="0">
              <a:defRPr sz="1800"/>
            </a:pPr>
            <a:r>
              <a:rPr lang="de-DE" sz="3200" b="1" dirty="0">
                <a:latin typeface="Calibri" panose="020F0502020204030204" pitchFamily="34" charset="0"/>
                <a:ea typeface="Helvetica"/>
                <a:cs typeface="Helvetica"/>
                <a:sym typeface="Helvetica"/>
              </a:rPr>
              <a:t>Phantom targeting test</a:t>
            </a: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a:latin typeface="Calibri" pitchFamily="34" charset="0"/>
            </a:endParaRPr>
          </a:p>
          <a:p>
            <a:pPr marL="342900" marR="0" lvl="8" indent="-3429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p:txBody>
      </p:sp>
      <p:pic>
        <p:nvPicPr>
          <p:cNvPr id="2" name="Picture 1"/>
          <p:cNvPicPr>
            <a:picLocks noChangeAspect="1"/>
          </p:cNvPicPr>
          <p:nvPr/>
        </p:nvPicPr>
        <p:blipFill rotWithShape="1">
          <a:blip r:embed="rId3"/>
          <a:srcRect l="47644" t="19287" r="16241" b="11932"/>
          <a:stretch/>
        </p:blipFill>
        <p:spPr>
          <a:xfrm>
            <a:off x="6142360" y="2645859"/>
            <a:ext cx="5978078" cy="6400800"/>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33757" t="4715" r="7670" b="12522"/>
          <a:stretch/>
        </p:blipFill>
        <p:spPr>
          <a:xfrm>
            <a:off x="1317824" y="2644552"/>
            <a:ext cx="4708634" cy="6400800"/>
          </a:xfrm>
          <a:prstGeom prst="rect">
            <a:avLst/>
          </a:prstGeom>
        </p:spPr>
      </p:pic>
      <p:sp>
        <p:nvSpPr>
          <p:cNvPr id="8" name="Rectangle 7"/>
          <p:cNvSpPr/>
          <p:nvPr/>
        </p:nvSpPr>
        <p:spPr>
          <a:xfrm>
            <a:off x="5494288" y="2645859"/>
            <a:ext cx="532170" cy="574757"/>
          </a:xfrm>
          <a:prstGeom prst="rect">
            <a:avLst/>
          </a:prstGeom>
          <a:solidFill>
            <a:srgbClr val="33292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cxnSp>
        <p:nvCxnSpPr>
          <p:cNvPr id="10" name="Straight Arrow Connector 9"/>
          <p:cNvCxnSpPr/>
          <p:nvPr/>
        </p:nvCxnSpPr>
        <p:spPr>
          <a:xfrm>
            <a:off x="3046016" y="2500536"/>
            <a:ext cx="1584176" cy="0"/>
          </a:xfrm>
          <a:prstGeom prst="straightConnector1">
            <a:avLst/>
          </a:prstGeom>
          <a:noFill/>
          <a:ln w="25400" cap="flat">
            <a:solidFill>
              <a:srgbClr val="000000"/>
            </a:solidFill>
            <a:prstDash val="solid"/>
            <a:miter lim="400000"/>
            <a:headEnd type="triangle"/>
            <a:tailEnd type="triangle"/>
          </a:ln>
          <a:effectLst/>
        </p:spPr>
        <p:style>
          <a:lnRef idx="0">
            <a:scrgbClr r="0" g="0" b="0"/>
          </a:lnRef>
          <a:fillRef idx="0">
            <a:scrgbClr r="0" g="0" b="0"/>
          </a:fillRef>
          <a:effectRef idx="0">
            <a:scrgbClr r="0" g="0" b="0"/>
          </a:effectRef>
          <a:fontRef idx="none"/>
        </p:style>
      </p:cxnSp>
      <p:sp>
        <p:nvSpPr>
          <p:cNvPr id="12" name="TextBox 11"/>
          <p:cNvSpPr txBox="1"/>
          <p:nvPr/>
        </p:nvSpPr>
        <p:spPr>
          <a:xfrm>
            <a:off x="3286671" y="1995126"/>
            <a:ext cx="1102866"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Tx/>
                <a:latin typeface="+mn-lt"/>
                <a:ea typeface="+mn-ea"/>
                <a:cs typeface="+mn-cs"/>
                <a:sym typeface="Helvetica Light"/>
              </a:rPr>
              <a:t>40mm</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959101083"/>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lvl="0">
              <a:defRPr sz="1800"/>
            </a:pPr>
            <a:r>
              <a:rPr lang="de-DE" sz="3200" b="1" dirty="0">
                <a:latin typeface="Calibri" panose="020F0502020204030204" pitchFamily="34" charset="0"/>
                <a:ea typeface="Helvetica"/>
                <a:cs typeface="Helvetica"/>
                <a:sym typeface="Helvetica"/>
              </a:rPr>
              <a:t>Phantom targeting test</a:t>
            </a: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a:latin typeface="Calibri" pitchFamily="34" charset="0"/>
            </a:endParaRPr>
          </a:p>
          <a:p>
            <a:pPr marL="342900" marR="0" lvl="8" indent="-3429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3216" t="22863" r="22782" b="31148"/>
          <a:stretch/>
        </p:blipFill>
        <p:spPr>
          <a:xfrm rot="5400000">
            <a:off x="7589981" y="3885848"/>
            <a:ext cx="6447462" cy="347472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416272" y="2446139"/>
            <a:ext cx="8534400" cy="6400800"/>
          </a:xfrm>
          <a:prstGeom prst="rect">
            <a:avLst/>
          </a:prstGeom>
        </p:spPr>
      </p:pic>
    </p:spTree>
    <p:extLst>
      <p:ext uri="{BB962C8B-B14F-4D97-AF65-F5344CB8AC3E}">
        <p14:creationId xmlns:p14="http://schemas.microsoft.com/office/powerpoint/2010/main" val="1982867644"/>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335216" cy="859722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0" marR="0" lvl="0" indent="0" defTabSz="584200" eaLnBrk="1" fontAlgn="auto" latinLnBrk="0" hangingPunct="1">
              <a:lnSpc>
                <a:spcPct val="15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Conclusion and Outlook</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50000"/>
              </a:lnSpc>
              <a:spcBef>
                <a:spcPts val="0"/>
              </a:spcBef>
              <a:spcAft>
                <a:spcPts val="0"/>
              </a:spcAft>
              <a:buClrTx/>
              <a:buSzPct val="75000"/>
              <a:tabLst/>
              <a:defRPr sz="1800"/>
            </a:pPr>
            <a:endParaRPr lang="en-US" sz="2400" dirty="0" smtClean="0">
              <a:latin typeface="Calibri" pitchFamily="34" charset="0"/>
            </a:endParaRPr>
          </a:p>
          <a:p>
            <a:pPr marL="342900" lvl="8" indent="-342900" algn="just">
              <a:lnSpc>
                <a:spcPct val="150000"/>
              </a:lnSpc>
              <a:buSzPct val="75000"/>
              <a:buFont typeface="Wingdings" panose="05000000000000000000" pitchFamily="2" charset="2"/>
              <a:buChar char="ü"/>
              <a:defRPr sz="1800"/>
            </a:pPr>
            <a:r>
              <a:rPr lang="en-US" sz="2400" dirty="0">
                <a:latin typeface="Calibri" panose="020F0502020204030204" pitchFamily="34" charset="0"/>
                <a:cs typeface="Calibri" panose="020F0502020204030204" pitchFamily="34" charset="0"/>
              </a:rPr>
              <a:t>The proposed </a:t>
            </a:r>
            <a:r>
              <a:rPr lang="en-US" sz="2400" dirty="0" smtClean="0">
                <a:latin typeface="Calibri" panose="020F0502020204030204" pitchFamily="34" charset="0"/>
                <a:cs typeface="Calibri" panose="020F0502020204030204" pitchFamily="34" charset="0"/>
              </a:rPr>
              <a:t>registration and tracking method:</a:t>
            </a:r>
          </a:p>
          <a:p>
            <a:pPr lvl="4" indent="0" algn="l">
              <a:lnSpc>
                <a:spcPct val="150000"/>
              </a:lnSpc>
              <a:buSzPct val="75000"/>
              <a:defRPr sz="1800"/>
            </a:pPr>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Image </a:t>
            </a:r>
            <a:r>
              <a:rPr lang="en-US" sz="2400" dirty="0" smtClean="0">
                <a:latin typeface="Calibri" panose="020F0502020204030204" pitchFamily="34" charset="0"/>
                <a:cs typeface="Calibri" panose="020F0502020204030204" pitchFamily="34" charset="0"/>
              </a:rPr>
              <a:t>acquisition time: 20 sec</a:t>
            </a:r>
          </a:p>
          <a:p>
            <a:pPr lvl="4" indent="0" algn="l">
              <a:lnSpc>
                <a:spcPct val="150000"/>
              </a:lnSpc>
              <a:buSzPct val="75000"/>
              <a:defRPr sz="1800"/>
            </a:pPr>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	Rotation </a:t>
            </a:r>
            <a:r>
              <a:rPr lang="en-US" sz="2400" dirty="0" smtClean="0">
                <a:latin typeface="Calibri" panose="020F0502020204030204" pitchFamily="34" charset="0"/>
                <a:cs typeface="Calibri" panose="020F0502020204030204" pitchFamily="34" charset="0"/>
              </a:rPr>
              <a:t>processing </a:t>
            </a:r>
            <a:r>
              <a:rPr lang="en-US" sz="2400" dirty="0">
                <a:latin typeface="Calibri" panose="020F0502020204030204" pitchFamily="34" charset="0"/>
                <a:cs typeface="Calibri" panose="020F0502020204030204" pitchFamily="34" charset="0"/>
              </a:rPr>
              <a:t>time </a:t>
            </a:r>
            <a:r>
              <a:rPr lang="en-US" sz="2400" dirty="0" smtClean="0">
                <a:latin typeface="Calibri" panose="020F0502020204030204" pitchFamily="34" charset="0"/>
                <a:cs typeface="Calibri" panose="020F0502020204030204" pitchFamily="34" charset="0"/>
              </a:rPr>
              <a:t>: 15 -20 sec</a:t>
            </a:r>
          </a:p>
          <a:p>
            <a:pPr lvl="4" indent="0" algn="l">
              <a:lnSpc>
                <a:spcPct val="150000"/>
              </a:lnSpc>
              <a:buSzPct val="75000"/>
              <a:defRPr sz="1800"/>
            </a:pPr>
            <a:r>
              <a:rPr lang="en-US" sz="2400" dirty="0" smtClean="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Rotation </a:t>
            </a:r>
            <a:r>
              <a:rPr lang="en-US" sz="2400" dirty="0" smtClean="0">
                <a:latin typeface="Calibri" panose="020F0502020204030204" pitchFamily="34" charset="0"/>
                <a:cs typeface="Calibri" panose="020F0502020204030204" pitchFamily="34" charset="0"/>
              </a:rPr>
              <a:t>adjustment time: 2 min</a:t>
            </a:r>
          </a:p>
          <a:p>
            <a:pPr lvl="4" indent="0" algn="l">
              <a:lnSpc>
                <a:spcPct val="150000"/>
              </a:lnSpc>
              <a:buSzPct val="75000"/>
              <a:defRPr sz="1800"/>
            </a:pPr>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Image </a:t>
            </a:r>
            <a:r>
              <a:rPr lang="en-US" sz="2400" dirty="0">
                <a:latin typeface="Calibri" panose="020F0502020204030204" pitchFamily="34" charset="0"/>
                <a:cs typeface="Calibri" panose="020F0502020204030204" pitchFamily="34" charset="0"/>
              </a:rPr>
              <a:t>acquisition time: 20 </a:t>
            </a:r>
            <a:r>
              <a:rPr lang="en-US" sz="2400" dirty="0" smtClean="0">
                <a:latin typeface="Calibri" panose="020F0502020204030204" pitchFamily="34" charset="0"/>
                <a:cs typeface="Calibri" panose="020F0502020204030204" pitchFamily="34" charset="0"/>
              </a:rPr>
              <a:t>sec</a:t>
            </a:r>
          </a:p>
          <a:p>
            <a:pPr lvl="4" indent="0" algn="l">
              <a:lnSpc>
                <a:spcPct val="150000"/>
              </a:lnSpc>
              <a:buSzPct val="75000"/>
              <a:defRPr sz="1800"/>
            </a:pPr>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Translation processing time: </a:t>
            </a:r>
            <a:r>
              <a:rPr lang="en-US" sz="2400" dirty="0" smtClean="0">
                <a:latin typeface="Calibri" panose="020F0502020204030204" pitchFamily="34" charset="0"/>
                <a:cs typeface="Calibri" panose="020F0502020204030204" pitchFamily="34" charset="0"/>
              </a:rPr>
              <a:t>15 sec</a:t>
            </a:r>
          </a:p>
          <a:p>
            <a:pPr lvl="4" indent="0" algn="l">
              <a:lnSpc>
                <a:spcPct val="150000"/>
              </a:lnSpc>
              <a:buSzPct val="75000"/>
              <a:defRPr sz="1800"/>
            </a:pPr>
            <a:r>
              <a:rPr lang="en-US" sz="2400" dirty="0" smtClean="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Translation </a:t>
            </a:r>
            <a:r>
              <a:rPr lang="en-US" sz="2400" dirty="0" smtClean="0">
                <a:latin typeface="Calibri" panose="020F0502020204030204" pitchFamily="34" charset="0"/>
                <a:cs typeface="Calibri" panose="020F0502020204030204" pitchFamily="34" charset="0"/>
              </a:rPr>
              <a:t>adjustment time : </a:t>
            </a:r>
            <a:r>
              <a:rPr lang="en-US" sz="2400" dirty="0">
                <a:latin typeface="Calibri" panose="020F0502020204030204" pitchFamily="34" charset="0"/>
                <a:cs typeface="Calibri" panose="020F0502020204030204" pitchFamily="34" charset="0"/>
              </a:rPr>
              <a:t>2</a:t>
            </a: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min      </a:t>
            </a:r>
            <a:endParaRPr lang="en-US" sz="2400" dirty="0" smtClean="0">
              <a:latin typeface="Calibri" panose="020F0502020204030204" pitchFamily="34" charset="0"/>
              <a:cs typeface="Calibri" panose="020F0502020204030204" pitchFamily="34" charset="0"/>
            </a:endParaRPr>
          </a:p>
          <a:p>
            <a:pPr lvl="4" indent="0" algn="l">
              <a:lnSpc>
                <a:spcPct val="150000"/>
              </a:lnSpc>
              <a:buSzPct val="75000"/>
              <a:defRPr sz="1800"/>
            </a:pPr>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RMSE </a:t>
            </a:r>
            <a:r>
              <a:rPr lang="en-US" sz="2400" dirty="0" smtClean="0">
                <a:latin typeface="Calibri" panose="020F0502020204030204" pitchFamily="34" charset="0"/>
                <a:cs typeface="Calibri" panose="020F0502020204030204" pitchFamily="34" charset="0"/>
              </a:rPr>
              <a:t>: 0.5 degree</a:t>
            </a:r>
          </a:p>
          <a:p>
            <a:pPr lvl="8" indent="0" algn="just">
              <a:lnSpc>
                <a:spcPct val="150000"/>
              </a:lnSpc>
              <a:buSzPct val="75000"/>
              <a:defRPr sz="1800"/>
            </a:pPr>
            <a:endParaRPr lang="en-US" sz="2400" dirty="0">
              <a:latin typeface="Calibri" panose="020F0502020204030204" pitchFamily="34" charset="0"/>
              <a:cs typeface="Calibri" panose="020F0502020204030204" pitchFamily="34" charset="0"/>
            </a:endParaRPr>
          </a:p>
          <a:p>
            <a:pPr marL="342900" lvl="8" indent="-342900" algn="l">
              <a:lnSpc>
                <a:spcPct val="150000"/>
              </a:lnSpc>
              <a:buSzPct val="75000"/>
              <a:buFont typeface="Wingdings" panose="05000000000000000000" pitchFamily="2" charset="2"/>
              <a:buChar char="ü"/>
              <a:defRPr sz="1800"/>
            </a:pPr>
            <a:r>
              <a:rPr lang="en-US" sz="2400" dirty="0" smtClean="0">
                <a:latin typeface="Calibri" panose="020F0502020204030204" pitchFamily="34" charset="0"/>
                <a:cs typeface="Calibri" panose="020F0502020204030204" pitchFamily="34" charset="0"/>
              </a:rPr>
              <a:t>No need </a:t>
            </a:r>
            <a:r>
              <a:rPr lang="en-US" sz="2400" dirty="0">
                <a:latin typeface="Calibri" panose="020F0502020204030204" pitchFamily="34" charset="0"/>
                <a:cs typeface="Calibri" panose="020F0502020204030204" pitchFamily="34" charset="0"/>
              </a:rPr>
              <a:t>for an additional interface </a:t>
            </a:r>
            <a:r>
              <a:rPr lang="en-US" sz="2400" dirty="0" smtClean="0">
                <a:latin typeface="Calibri" panose="020F0502020204030204" pitchFamily="34" charset="0"/>
                <a:cs typeface="Calibri" panose="020F0502020204030204" pitchFamily="34" charset="0"/>
              </a:rPr>
              <a:t>for</a:t>
            </a:r>
          </a:p>
          <a:p>
            <a:pPr lvl="8" indent="0" algn="l">
              <a:lnSpc>
                <a:spcPct val="150000"/>
              </a:lnSpc>
              <a:buSzPct val="75000"/>
              <a:defRPr sz="1800"/>
            </a:pPr>
            <a:r>
              <a:rPr lang="en-US" sz="2400" dirty="0" smtClean="0">
                <a:latin typeface="Calibri" panose="020F0502020204030204" pitchFamily="34" charset="0"/>
                <a:cs typeface="Calibri" panose="020F0502020204030204" pitchFamily="34" charset="0"/>
              </a:rPr>
              <a:t>     connecting </a:t>
            </a:r>
            <a:r>
              <a:rPr lang="en-US" sz="2400" dirty="0">
                <a:latin typeface="Calibri" panose="020F0502020204030204" pitchFamily="34" charset="0"/>
                <a:cs typeface="Calibri" panose="020F0502020204030204" pitchFamily="34" charset="0"/>
              </a:rPr>
              <a:t>the MRI scanner and the </a:t>
            </a:r>
            <a:endParaRPr lang="en-US" sz="2400" dirty="0" smtClean="0">
              <a:latin typeface="Calibri" panose="020F0502020204030204" pitchFamily="34" charset="0"/>
              <a:cs typeface="Calibri" panose="020F0502020204030204" pitchFamily="34" charset="0"/>
            </a:endParaRPr>
          </a:p>
          <a:p>
            <a:pPr lvl="8" indent="0" algn="l">
              <a:lnSpc>
                <a:spcPct val="150000"/>
              </a:lnSpc>
              <a:buSzPct val="75000"/>
              <a:defRPr sz="1800"/>
            </a:pPr>
            <a:r>
              <a:rPr lang="en-US" sz="2400" dirty="0" smtClean="0">
                <a:latin typeface="Calibri" panose="020F0502020204030204" pitchFamily="34" charset="0"/>
                <a:cs typeface="Calibri" panose="020F0502020204030204" pitchFamily="34" charset="0"/>
              </a:rPr>
              <a:t>     navigation software</a:t>
            </a:r>
            <a:endParaRPr lang="en-US" sz="2400" dirty="0" smtClean="0">
              <a:latin typeface="Calibri" panose="020F0502020204030204" pitchFamily="34" charset="0"/>
              <a:cs typeface="Calibri" panose="020F0502020204030204" pitchFamily="34" charset="0"/>
            </a:endParaRPr>
          </a:p>
          <a:p>
            <a:pPr lvl="8" indent="0" algn="just">
              <a:lnSpc>
                <a:spcPct val="150000"/>
              </a:lnSpc>
              <a:buSzPct val="75000"/>
              <a:defRPr sz="1800"/>
            </a:pPr>
            <a:r>
              <a:rPr lang="en-US" sz="2400" dirty="0" smtClean="0">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p:txBody>
      </p:sp>
      <p:sp>
        <p:nvSpPr>
          <p:cNvPr id="7" name="Left Brace 6"/>
          <p:cNvSpPr/>
          <p:nvPr/>
        </p:nvSpPr>
        <p:spPr>
          <a:xfrm>
            <a:off x="1101800" y="3508648"/>
            <a:ext cx="216024" cy="4104456"/>
          </a:xfrm>
          <a:prstGeom prst="leftBrace">
            <a:avLst/>
          </a:prstGeom>
          <a:noFill/>
          <a:ln w="38100" cap="flat">
            <a:solidFill>
              <a:srgbClr val="8DC648"/>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rPr>
              <a:t> </a:t>
            </a:r>
            <a:endParaRPr kumimoji="0" lang="en-US" sz="1800" b="0" i="0" u="none" strike="noStrike" cap="none" spc="0" normalizeH="0" baseline="0" dirty="0">
              <a:ln>
                <a:noFill/>
              </a:ln>
              <a:solidFill>
                <a:srgbClr val="000000"/>
              </a:solidFill>
              <a:effectLst/>
              <a:uFillTx/>
            </a:endParaRPr>
          </a:p>
        </p:txBody>
      </p:sp>
      <p:sp>
        <p:nvSpPr>
          <p:cNvPr id="3" name="Rectangle 2"/>
          <p:cNvSpPr/>
          <p:nvPr/>
        </p:nvSpPr>
        <p:spPr>
          <a:xfrm>
            <a:off x="6527530" y="6215722"/>
            <a:ext cx="5904656" cy="1210588"/>
          </a:xfrm>
          <a:prstGeom prst="rect">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4" indent="0" algn="l">
              <a:lnSpc>
                <a:spcPct val="150000"/>
              </a:lnSpc>
              <a:buSzPct val="75000"/>
              <a:defRPr sz="1800"/>
            </a:pPr>
            <a:r>
              <a:rPr lang="en-US" sz="2400" dirty="0">
                <a:latin typeface="Calibri" panose="020F0502020204030204" pitchFamily="34" charset="0"/>
                <a:cs typeface="Calibri" panose="020F0502020204030204" pitchFamily="34" charset="0"/>
              </a:rPr>
              <a:t> Automatic computation of the translational </a:t>
            </a:r>
            <a:r>
              <a:rPr lang="en-US" sz="2400" dirty="0" smtClean="0">
                <a:latin typeface="Calibri" panose="020F0502020204030204" pitchFamily="34" charset="0"/>
                <a:cs typeface="Calibri" panose="020F0502020204030204" pitchFamily="34" charset="0"/>
              </a:rPr>
              <a:t>alignment </a:t>
            </a:r>
            <a:r>
              <a:rPr lang="en-US" sz="2400" dirty="0">
                <a:latin typeface="Calibri" panose="020F0502020204030204" pitchFamily="34" charset="0"/>
                <a:cs typeface="Calibri" panose="020F0502020204030204" pitchFamily="34" charset="0"/>
              </a:rPr>
              <a:t>of the Z-frame marker</a:t>
            </a:r>
          </a:p>
        </p:txBody>
      </p:sp>
      <p:pic>
        <p:nvPicPr>
          <p:cNvPr id="4" name="Picture 3"/>
          <p:cNvPicPr>
            <a:picLocks noChangeAspect="1"/>
          </p:cNvPicPr>
          <p:nvPr/>
        </p:nvPicPr>
        <p:blipFill rotWithShape="1">
          <a:blip r:embed="rId3"/>
          <a:srcRect l="85973" t="37203" r="3512" b="41141"/>
          <a:stretch/>
        </p:blipFill>
        <p:spPr>
          <a:xfrm>
            <a:off x="11675429" y="5118442"/>
            <a:ext cx="947651" cy="1097280"/>
          </a:xfrm>
          <a:prstGeom prst="rect">
            <a:avLst/>
          </a:prstGeom>
        </p:spPr>
      </p:pic>
      <p:sp>
        <p:nvSpPr>
          <p:cNvPr id="8" name="Rectangle 7"/>
          <p:cNvSpPr/>
          <p:nvPr/>
        </p:nvSpPr>
        <p:spPr>
          <a:xfrm>
            <a:off x="6521220" y="3551812"/>
            <a:ext cx="5904656" cy="1764586"/>
          </a:xfrm>
          <a:prstGeom prst="rect">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lnSpc>
                <a:spcPct val="150000"/>
              </a:lnSpc>
            </a:pPr>
            <a:r>
              <a:rPr lang="en-US" sz="2400" dirty="0" smtClean="0">
                <a:latin typeface="Calibri" panose="020F0502020204030204" pitchFamily="34" charset="0"/>
                <a:cs typeface="Calibri" panose="020F0502020204030204" pitchFamily="34" charset="0"/>
              </a:rPr>
              <a:t>Improvement in </a:t>
            </a:r>
            <a:r>
              <a:rPr lang="en-US" sz="2400" dirty="0">
                <a:latin typeface="Calibri" panose="020F0502020204030204" pitchFamily="34" charset="0"/>
                <a:cs typeface="Calibri" panose="020F0502020204030204" pitchFamily="34" charset="0"/>
              </a:rPr>
              <a:t>the automatic segmentation of the Z-frame using a machine learning technique </a:t>
            </a:r>
          </a:p>
        </p:txBody>
      </p:sp>
      <p:sp>
        <p:nvSpPr>
          <p:cNvPr id="9" name="Rectangle 8"/>
          <p:cNvSpPr/>
          <p:nvPr/>
        </p:nvSpPr>
        <p:spPr>
          <a:xfrm>
            <a:off x="6521220" y="5437765"/>
            <a:ext cx="5904656" cy="656590"/>
          </a:xfrm>
          <a:prstGeom prst="rect">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4" indent="0" algn="l">
              <a:lnSpc>
                <a:spcPct val="150000"/>
              </a:lnSpc>
              <a:buSzPct val="75000"/>
              <a:defRPr sz="1800"/>
            </a:pPr>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Applying a robotic rotary device</a:t>
            </a:r>
            <a:endParaRPr lang="en-US" sz="2400" dirty="0">
              <a:latin typeface="Calibri" panose="020F0502020204030204" pitchFamily="34" charset="0"/>
              <a:cs typeface="Calibri" panose="020F0502020204030204" pitchFamily="34" charset="0"/>
            </a:endParaRPr>
          </a:p>
        </p:txBody>
      </p:sp>
      <p:sp>
        <p:nvSpPr>
          <p:cNvPr id="10" name="Rectangle 9"/>
          <p:cNvSpPr/>
          <p:nvPr/>
        </p:nvSpPr>
        <p:spPr>
          <a:xfrm>
            <a:off x="6521220" y="7720340"/>
            <a:ext cx="5904656" cy="1210588"/>
          </a:xfrm>
          <a:prstGeom prst="rect">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just">
              <a:lnSpc>
                <a:spcPct val="150000"/>
              </a:lnSpc>
            </a:pPr>
            <a:r>
              <a:rPr lang="en-US" sz="2400" dirty="0" smtClean="0">
                <a:latin typeface="Calibri" panose="020F0502020204030204" pitchFamily="34" charset="0"/>
                <a:cs typeface="Calibri" panose="020F0502020204030204" pitchFamily="34" charset="0"/>
              </a:rPr>
              <a:t>Implementation of a </a:t>
            </a:r>
            <a:r>
              <a:rPr lang="en-US" sz="2400" dirty="0">
                <a:latin typeface="Calibri" panose="020F0502020204030204" pitchFamily="34" charset="0"/>
                <a:cs typeface="Calibri" panose="020F0502020204030204" pitchFamily="34" charset="0"/>
              </a:rPr>
              <a:t>new capture device with a higher </a:t>
            </a:r>
            <a:r>
              <a:rPr lang="en-US" sz="2400" dirty="0" smtClean="0">
                <a:latin typeface="Calibri" panose="020F0502020204030204" pitchFamily="34" charset="0"/>
                <a:cs typeface="Calibri" panose="020F0502020204030204" pitchFamily="34" charset="0"/>
              </a:rPr>
              <a:t>quality and the better converters </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82333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11">
                                            <p:txEl>
                                              <p:pRg st="4" end="4"/>
                                            </p:txEl>
                                          </p:spTgt>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5" presetClass="emph" presetSubtype="0" nodeType="clickEffect">
                                  <p:stCondLst>
                                    <p:cond delay="0"/>
                                  </p:stCondLst>
                                  <p:iterate type="lt">
                                    <p:tmAbs val="25"/>
                                  </p:iterate>
                                  <p:childTnLst>
                                    <p:set>
                                      <p:cBhvr override="childStyle">
                                        <p:cTn id="14" dur="indefinite"/>
                                        <p:tgtEl>
                                          <p:spTgt spid="11">
                                            <p:txEl>
                                              <p:pRg st="5" end="5"/>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5" presetClass="emph" presetSubtype="0" nodeType="clickEffect">
                                  <p:stCondLst>
                                    <p:cond delay="0"/>
                                  </p:stCondLst>
                                  <p:iterate type="lt">
                                    <p:tmAbs val="25"/>
                                  </p:iterate>
                                  <p:childTnLst>
                                    <p:set>
                                      <p:cBhvr override="childStyle">
                                        <p:cTn id="22" dur="indefinite"/>
                                        <p:tgtEl>
                                          <p:spTgt spid="11">
                                            <p:txEl>
                                              <p:pRg st="7" end="7"/>
                                            </p:txEl>
                                          </p:spTgt>
                                        </p:tgtEl>
                                        <p:attrNameLst>
                                          <p:attrName>style.fontWeight</p:attrName>
                                        </p:attrNameLst>
                                      </p:cBhvr>
                                      <p:to>
                                        <p:strVal val="bold"/>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5" presetClass="emph" presetSubtype="0" nodeType="clickEffect">
                                  <p:stCondLst>
                                    <p:cond delay="0"/>
                                  </p:stCondLst>
                                  <p:iterate type="lt">
                                    <p:tmAbs val="25"/>
                                  </p:iterate>
                                  <p:childTnLst>
                                    <p:set>
                                      <p:cBhvr override="childStyle">
                                        <p:cTn id="30" dur="indefinite"/>
                                        <p:tgtEl>
                                          <p:spTgt spid="11">
                                            <p:txEl>
                                              <p:pRg st="8" end="8"/>
                                            </p:txEl>
                                          </p:spTgt>
                                        </p:tgtEl>
                                        <p:attrNameLst>
                                          <p:attrName>style.fontWeight</p:attrName>
                                        </p:attrNameLst>
                                      </p:cBhvr>
                                      <p:to>
                                        <p:strVal val="bold"/>
                                      </p:to>
                                    </p:set>
                                  </p:childTnLst>
                                </p:cTn>
                              </p:par>
                            </p:childTnLst>
                          </p:cTn>
                        </p:par>
                      </p:childTnLst>
                    </p:cTn>
                  </p:par>
                  <p:par>
                    <p:cTn id="31" fill="hold">
                      <p:stCondLst>
                        <p:cond delay="indefinite"/>
                      </p:stCondLst>
                      <p:childTnLst>
                        <p:par>
                          <p:cTn id="32" fill="hold">
                            <p:stCondLst>
                              <p:cond delay="0"/>
                            </p:stCondLst>
                            <p:childTnLst>
                              <p:par>
                                <p:cTn id="33" presetID="15" presetClass="emph" presetSubtype="0" nodeType="clickEffect">
                                  <p:stCondLst>
                                    <p:cond delay="0"/>
                                  </p:stCondLst>
                                  <p:iterate type="lt">
                                    <p:tmAbs val="25"/>
                                  </p:iterate>
                                  <p:childTnLst>
                                    <p:set>
                                      <p:cBhvr override="childStyle">
                                        <p:cTn id="34" dur="indefinite"/>
                                        <p:tgtEl>
                                          <p:spTgt spid="11">
                                            <p:txEl>
                                              <p:pRg st="9" end="9"/>
                                            </p:txEl>
                                          </p:spTgt>
                                        </p:tgtEl>
                                        <p:attrNameLst>
                                          <p:attrName>style.fontWeight</p:attrName>
                                        </p:attrNameLst>
                                      </p:cBhvr>
                                      <p:to>
                                        <p:strVal val="bold"/>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335216" cy="748923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0" marR="0" lvl="0" indent="0" defTabSz="584200" eaLnBrk="1" fontAlgn="auto" latinLnBrk="0" hangingPunct="1">
              <a:lnSpc>
                <a:spcPct val="15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Conclusion and </a:t>
            </a:r>
            <a:r>
              <a:rPr lang="de-DE" sz="3200" b="1" noProof="0" dirty="0" smtClean="0">
                <a:latin typeface="Calibri" panose="020F0502020204030204" pitchFamily="34" charset="0"/>
                <a:ea typeface="Helvetica"/>
                <a:cs typeface="Helvetica"/>
                <a:sym typeface="Helvetica"/>
              </a:rPr>
              <a:t>outlook</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50000"/>
              </a:lnSpc>
              <a:spcBef>
                <a:spcPts val="0"/>
              </a:spcBef>
              <a:spcAft>
                <a:spcPts val="0"/>
              </a:spcAft>
              <a:buClrTx/>
              <a:buSzPct val="75000"/>
              <a:tabLst/>
              <a:defRPr sz="1800"/>
            </a:pPr>
            <a:endParaRPr lang="en-US" sz="2400" dirty="0" smtClean="0">
              <a:latin typeface="Calibri" pitchFamily="34" charset="0"/>
            </a:endParaRPr>
          </a:p>
          <a:p>
            <a:pPr marL="342900" lvl="8" indent="-342900" algn="just">
              <a:lnSpc>
                <a:spcPct val="150000"/>
              </a:lnSpc>
              <a:buSzPct val="75000"/>
              <a:buFont typeface="Wingdings" panose="05000000000000000000" pitchFamily="2" charset="2"/>
              <a:buChar char="ü"/>
              <a:defRPr sz="1800"/>
            </a:pPr>
            <a:r>
              <a:rPr lang="en-US" sz="2400" dirty="0">
                <a:latin typeface="Calibri" panose="020F0502020204030204" pitchFamily="34" charset="0"/>
                <a:cs typeface="Calibri" panose="020F0502020204030204" pitchFamily="34" charset="0"/>
              </a:rPr>
              <a:t>The proposed registration method </a:t>
            </a:r>
            <a:r>
              <a:rPr lang="en-US" sz="2400" dirty="0" smtClean="0">
                <a:latin typeface="Calibri" panose="020F0502020204030204" pitchFamily="34" charset="0"/>
                <a:cs typeface="Calibri" panose="020F0502020204030204" pitchFamily="34" charset="0"/>
              </a:rPr>
              <a:t>can </a:t>
            </a:r>
            <a:r>
              <a:rPr lang="en-US" sz="2400" dirty="0">
                <a:latin typeface="Calibri" panose="020F0502020204030204" pitchFamily="34" charset="0"/>
                <a:cs typeface="Calibri" panose="020F0502020204030204" pitchFamily="34" charset="0"/>
              </a:rPr>
              <a:t>contribute to a faster and more precise guiding of the MRI-based </a:t>
            </a:r>
            <a:r>
              <a:rPr lang="en-US" sz="2400" dirty="0" smtClean="0">
                <a:latin typeface="Calibri" panose="020F0502020204030204" pitchFamily="34" charset="0"/>
                <a:cs typeface="Calibri" panose="020F0502020204030204" pitchFamily="34" charset="0"/>
              </a:rPr>
              <a:t>interventions     </a:t>
            </a:r>
          </a:p>
          <a:p>
            <a:pPr marL="342900" lvl="8" indent="-342900" algn="just">
              <a:lnSpc>
                <a:spcPct val="150000"/>
              </a:lnSpc>
              <a:buSzPct val="75000"/>
              <a:buFont typeface="Wingdings" panose="05000000000000000000" pitchFamily="2" charset="2"/>
              <a:buChar char="ü"/>
              <a:defRPr sz="1800"/>
            </a:pPr>
            <a:endParaRPr lang="en-US" sz="2400" dirty="0">
              <a:latin typeface="Calibri" panose="020F0502020204030204" pitchFamily="34" charset="0"/>
              <a:cs typeface="Calibri" panose="020F0502020204030204" pitchFamily="34" charset="0"/>
            </a:endParaRPr>
          </a:p>
          <a:p>
            <a:pPr marL="342900" lvl="8" indent="-342900" algn="just">
              <a:lnSpc>
                <a:spcPct val="150000"/>
              </a:lnSpc>
              <a:buSzPct val="75000"/>
              <a:buFont typeface="Wingdings" panose="05000000000000000000" pitchFamily="2" charset="2"/>
              <a:buChar char="ü"/>
              <a:defRPr sz="1800"/>
            </a:pPr>
            <a:endParaRPr lang="en-US" sz="2400" dirty="0" smtClean="0">
              <a:latin typeface="Calibri" panose="020F0502020204030204" pitchFamily="34" charset="0"/>
              <a:cs typeface="Calibri" panose="020F0502020204030204" pitchFamily="34" charset="0"/>
            </a:endParaRPr>
          </a:p>
          <a:p>
            <a:pPr marL="342900" lvl="8" indent="-342900" algn="just">
              <a:lnSpc>
                <a:spcPct val="150000"/>
              </a:lnSpc>
              <a:buSzPct val="75000"/>
              <a:buFont typeface="Wingdings" panose="05000000000000000000" pitchFamily="2" charset="2"/>
              <a:buChar char="ü"/>
              <a:defRPr sz="1800"/>
            </a:pPr>
            <a:endParaRPr lang="en-US" sz="2400" dirty="0">
              <a:latin typeface="Calibri" panose="020F0502020204030204" pitchFamily="34" charset="0"/>
              <a:cs typeface="Calibri" panose="020F0502020204030204" pitchFamily="34" charset="0"/>
            </a:endParaRPr>
          </a:p>
          <a:p>
            <a:pPr marL="342900" lvl="8" indent="-342900" algn="just">
              <a:lnSpc>
                <a:spcPct val="150000"/>
              </a:lnSpc>
              <a:buSzPct val="75000"/>
              <a:buFont typeface="Wingdings" panose="05000000000000000000" pitchFamily="2" charset="2"/>
              <a:buChar char="ü"/>
              <a:defRPr sz="1800"/>
            </a:pPr>
            <a:endParaRPr lang="en-US" sz="2400" dirty="0" smtClean="0">
              <a:latin typeface="Calibri" panose="020F0502020204030204" pitchFamily="34" charset="0"/>
              <a:cs typeface="Calibri" panose="020F0502020204030204" pitchFamily="34" charset="0"/>
            </a:endParaRPr>
          </a:p>
          <a:p>
            <a:pPr marL="342900" lvl="8" indent="-342900" algn="just">
              <a:lnSpc>
                <a:spcPct val="150000"/>
              </a:lnSpc>
              <a:buSzPct val="75000"/>
              <a:buFont typeface="Wingdings" panose="05000000000000000000" pitchFamily="2" charset="2"/>
              <a:buChar char="ü"/>
              <a:defRPr sz="1800"/>
            </a:pPr>
            <a:endParaRPr lang="en-US" sz="2400" dirty="0">
              <a:latin typeface="Calibri" panose="020F0502020204030204" pitchFamily="34" charset="0"/>
              <a:cs typeface="Calibri" panose="020F0502020204030204" pitchFamily="34" charset="0"/>
            </a:endParaRPr>
          </a:p>
          <a:p>
            <a:pPr marL="342900" lvl="8" indent="-342900" algn="just">
              <a:lnSpc>
                <a:spcPct val="150000"/>
              </a:lnSpc>
              <a:buSzPct val="75000"/>
              <a:buFont typeface="Wingdings" panose="05000000000000000000" pitchFamily="2" charset="2"/>
              <a:buChar char="ü"/>
              <a:defRPr sz="1800"/>
            </a:pPr>
            <a:endParaRPr lang="en-US" sz="2400" dirty="0" smtClean="0">
              <a:latin typeface="Calibri" panose="020F0502020204030204" pitchFamily="34" charset="0"/>
              <a:cs typeface="Calibri" panose="020F0502020204030204" pitchFamily="34" charset="0"/>
            </a:endParaRPr>
          </a:p>
          <a:p>
            <a:pPr marL="342900" lvl="8" indent="-342900" algn="just">
              <a:lnSpc>
                <a:spcPct val="150000"/>
              </a:lnSpc>
              <a:buSzPct val="75000"/>
              <a:buFont typeface="Wingdings" panose="05000000000000000000" pitchFamily="2" charset="2"/>
              <a:buChar char="ü"/>
              <a:defRPr sz="1800"/>
            </a:pPr>
            <a:endParaRPr lang="en-US" sz="2400" dirty="0">
              <a:latin typeface="Calibri" panose="020F0502020204030204" pitchFamily="34" charset="0"/>
              <a:cs typeface="Calibri" panose="020F0502020204030204" pitchFamily="34" charset="0"/>
            </a:endParaRPr>
          </a:p>
          <a:p>
            <a:pPr lvl="8" indent="0" algn="just">
              <a:lnSpc>
                <a:spcPct val="150000"/>
              </a:lnSpc>
              <a:buSzPct val="75000"/>
              <a:defRPr sz="1800"/>
            </a:pPr>
            <a:endParaRPr lang="en-US" sz="2400" dirty="0">
              <a:latin typeface="Calibri" panose="020F0502020204030204" pitchFamily="34" charset="0"/>
              <a:cs typeface="Calibri" panose="020F0502020204030204" pitchFamily="34" charset="0"/>
            </a:endParaRPr>
          </a:p>
          <a:p>
            <a:pPr lvl="8" indent="0" algn="just">
              <a:lnSpc>
                <a:spcPct val="150000"/>
              </a:lnSpc>
              <a:buSzPct val="75000"/>
              <a:defRPr sz="1800"/>
            </a:pPr>
            <a:r>
              <a:rPr lang="en-US" sz="2400" dirty="0" smtClean="0">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5249" t="9005" r="12726" b="-4"/>
          <a:stretch/>
        </p:blipFill>
        <p:spPr>
          <a:xfrm>
            <a:off x="692988" y="4876324"/>
            <a:ext cx="5055184" cy="420624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6148" y="5324536"/>
            <a:ext cx="6444552" cy="3667193"/>
          </a:xfrm>
          <a:prstGeom prst="rect">
            <a:avLst/>
          </a:prstGeom>
        </p:spPr>
      </p:pic>
      <p:cxnSp>
        <p:nvCxnSpPr>
          <p:cNvPr id="6" name="Straight Connector 5"/>
          <p:cNvCxnSpPr/>
          <p:nvPr/>
        </p:nvCxnSpPr>
        <p:spPr>
          <a:xfrm>
            <a:off x="1989152" y="5539217"/>
            <a:ext cx="2929072" cy="3081999"/>
          </a:xfrm>
          <a:prstGeom prst="line">
            <a:avLst/>
          </a:prstGeom>
          <a:noFill/>
          <a:ln w="57150" cap="flat">
            <a:solidFill>
              <a:schemeClr val="accent5"/>
            </a:solidFill>
            <a:prstDash val="solid"/>
            <a:miter lim="400000"/>
          </a:ln>
          <a:effectLst/>
        </p:spPr>
        <p:style>
          <a:lnRef idx="0">
            <a:scrgbClr r="0" g="0" b="0"/>
          </a:lnRef>
          <a:fillRef idx="0">
            <a:scrgbClr r="0" g="0" b="0"/>
          </a:fillRef>
          <a:effectRef idx="0">
            <a:scrgbClr r="0" g="0" b="0"/>
          </a:effectRef>
          <a:fontRef idx="none"/>
        </p:style>
      </p:cxnSp>
      <p:cxnSp>
        <p:nvCxnSpPr>
          <p:cNvPr id="9" name="Straight Connector 8"/>
          <p:cNvCxnSpPr/>
          <p:nvPr/>
        </p:nvCxnSpPr>
        <p:spPr>
          <a:xfrm flipV="1">
            <a:off x="1537292" y="5450435"/>
            <a:ext cx="3366576" cy="3058017"/>
          </a:xfrm>
          <a:prstGeom prst="line">
            <a:avLst/>
          </a:prstGeom>
          <a:noFill/>
          <a:ln w="57150" cap="flat">
            <a:solidFill>
              <a:schemeClr val="accent5"/>
            </a:solidFill>
            <a:prstDash val="solid"/>
            <a:miter lim="400000"/>
          </a:ln>
          <a:effectLst/>
        </p:spPr>
        <p:style>
          <a:lnRef idx="0">
            <a:scrgbClr r="0" g="0" b="0"/>
          </a:lnRef>
          <a:fillRef idx="0">
            <a:scrgbClr r="0" g="0" b="0"/>
          </a:fillRef>
          <a:effectRef idx="0">
            <a:scrgbClr r="0" g="0" b="0"/>
          </a:effectRef>
          <a:fontRef idx="none"/>
        </p:style>
      </p:cxnSp>
      <p:sp>
        <p:nvSpPr>
          <p:cNvPr id="14" name="Right Arrow 13"/>
          <p:cNvSpPr/>
          <p:nvPr/>
        </p:nvSpPr>
        <p:spPr>
          <a:xfrm>
            <a:off x="5940176" y="6608392"/>
            <a:ext cx="971944" cy="742102"/>
          </a:xfrm>
          <a:prstGeom prst="rightArrow">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7514743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847411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0" marR="0" lvl="0" indent="0"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Calibri" panose="020F0502020204030204" pitchFamily="34" charset="0"/>
                <a:sym typeface="Helvetica"/>
              </a:rPr>
              <a:t>References</a:t>
            </a:r>
          </a:p>
          <a:p>
            <a:pPr marL="0" marR="0" lvl="0" indent="0" defTabSz="584200" eaLnBrk="1" fontAlgn="auto" latinLnBrk="0" hangingPunct="1">
              <a:lnSpc>
                <a:spcPct val="100000"/>
              </a:lnSpc>
              <a:spcBef>
                <a:spcPts val="0"/>
              </a:spcBef>
              <a:spcAft>
                <a:spcPts val="0"/>
              </a:spcAft>
              <a:buClrTx/>
              <a:buSzTx/>
              <a:buFontTx/>
              <a:buNone/>
              <a:tabLst/>
              <a:defRPr sz="1800"/>
            </a:pPr>
            <a:endParaRPr kumimoji="0" lang="de-DE" sz="3200" b="1" i="0" u="none" strike="noStrike" kern="0" cap="none" spc="0" normalizeH="0" baseline="0" dirty="0">
              <a:ln>
                <a:noFill/>
              </a:ln>
              <a:solidFill>
                <a:sysClr val="windowText" lastClr="000000"/>
              </a:solidFill>
              <a:effectLst/>
              <a:uLnTx/>
              <a:uFillTx/>
              <a:latin typeface="Calibri" panose="020F0502020204030204" pitchFamily="34" charset="0"/>
              <a:ea typeface="Helvetica"/>
              <a:cs typeface="Calibri" panose="020F0502020204030204" pitchFamily="34" charset="0"/>
              <a:sym typeface="Helvetica"/>
            </a:endParaRPr>
          </a:p>
          <a:p>
            <a:pPr marL="342900" lvl="0" indent="-342900" algn="l">
              <a:buFont typeface="Arial" panose="020B0604020202020204" pitchFamily="34" charset="0"/>
              <a:buChar char="•"/>
              <a:defRPr sz="1800"/>
            </a:pPr>
            <a:r>
              <a:rPr lang="en-US" sz="1800" dirty="0">
                <a:latin typeface="Calibri" panose="020F0502020204030204" pitchFamily="34" charset="0"/>
                <a:cs typeface="Calibri" panose="020F0502020204030204" pitchFamily="34" charset="0"/>
              </a:rPr>
              <a:t>Cepek, Jeremy, Blaine A. </a:t>
            </a:r>
            <a:r>
              <a:rPr lang="en-US" sz="1800" dirty="0" err="1">
                <a:latin typeface="Calibri" panose="020F0502020204030204" pitchFamily="34" charset="0"/>
                <a:cs typeface="Calibri" panose="020F0502020204030204" pitchFamily="34" charset="0"/>
              </a:rPr>
              <a:t>Chronik</a:t>
            </a:r>
            <a:r>
              <a:rPr lang="en-US" sz="1800" dirty="0">
                <a:latin typeface="Calibri" panose="020F0502020204030204" pitchFamily="34" charset="0"/>
                <a:cs typeface="Calibri" panose="020F0502020204030204" pitchFamily="34" charset="0"/>
              </a:rPr>
              <a:t>, and Aaron </a:t>
            </a:r>
            <a:r>
              <a:rPr lang="en-US" sz="1800" dirty="0" err="1">
                <a:latin typeface="Calibri" panose="020F0502020204030204" pitchFamily="34" charset="0"/>
                <a:cs typeface="Calibri" panose="020F0502020204030204" pitchFamily="34" charset="0"/>
              </a:rPr>
              <a:t>Fenster</a:t>
            </a:r>
            <a:r>
              <a:rPr lang="en-US" sz="1800" dirty="0">
                <a:latin typeface="Calibri" panose="020F0502020204030204" pitchFamily="34" charset="0"/>
                <a:cs typeface="Calibri" panose="020F0502020204030204" pitchFamily="34" charset="0"/>
              </a:rPr>
              <a:t>. "Errors in device localization in MRI using Z-Frames." </a:t>
            </a:r>
            <a:r>
              <a:rPr lang="en-US" sz="1800" i="1" dirty="0">
                <a:latin typeface="Calibri" panose="020F0502020204030204" pitchFamily="34" charset="0"/>
                <a:cs typeface="Calibri" panose="020F0502020204030204" pitchFamily="34" charset="0"/>
              </a:rPr>
              <a:t>International Conference on Medical Image Computing and Computer-Assisted Intervention</a:t>
            </a:r>
            <a:r>
              <a:rPr lang="en-US" sz="1800" dirty="0">
                <a:latin typeface="Calibri" panose="020F0502020204030204" pitchFamily="34" charset="0"/>
                <a:cs typeface="Calibri" panose="020F0502020204030204" pitchFamily="34" charset="0"/>
              </a:rPr>
              <a:t>. Springer, Berlin, Heidelberg, 2013</a:t>
            </a:r>
            <a:r>
              <a:rPr lang="en-US" sz="1800" dirty="0" smtClean="0">
                <a:latin typeface="Calibri" panose="020F0502020204030204" pitchFamily="34" charset="0"/>
                <a:cs typeface="Calibri" panose="020F0502020204030204" pitchFamily="34" charset="0"/>
              </a:rPr>
              <a:t>.</a:t>
            </a:r>
            <a:endParaRPr lang="de-DE" sz="2000" b="1" dirty="0">
              <a:latin typeface="Calibri" panose="020F0502020204030204" pitchFamily="34" charset="0"/>
              <a:cs typeface="Calibri" panose="020F0502020204030204" pitchFamily="34" charset="0"/>
              <a:sym typeface="Helvetica"/>
            </a:endParaRPr>
          </a:p>
          <a:p>
            <a:pPr marL="342900" lvl="0" indent="-342900" algn="l">
              <a:buFont typeface="Arial" panose="020B0604020202020204" pitchFamily="34" charset="0"/>
              <a:buChar char="•"/>
              <a:defRPr sz="1800"/>
            </a:pPr>
            <a:endParaRPr kumimoji="0" lang="de-DE" sz="18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Calibri" panose="020F0502020204030204" pitchFamily="34" charset="0"/>
              <a:sym typeface="Helvetica"/>
            </a:endParaRPr>
          </a:p>
          <a:p>
            <a:pPr marL="285750" lvl="0" indent="-285750" algn="l">
              <a:buFont typeface="Arial" panose="020B0604020202020204" pitchFamily="34" charset="0"/>
              <a:buChar char="•"/>
              <a:defRPr sz="1800"/>
            </a:pPr>
            <a:r>
              <a:rPr lang="en-US" sz="1800" dirty="0" smtClean="0">
                <a:latin typeface="Calibri" panose="020F0502020204030204" pitchFamily="34" charset="0"/>
                <a:cs typeface="Calibri" panose="020F0502020204030204" pitchFamily="34" charset="0"/>
              </a:rPr>
              <a:t>2. Su</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Hao</a:t>
            </a:r>
            <a:r>
              <a:rPr lang="en-US" sz="1800" dirty="0">
                <a:latin typeface="Calibri" panose="020F0502020204030204" pitchFamily="34" charset="0"/>
                <a:cs typeface="Calibri" panose="020F0502020204030204" pitchFamily="34" charset="0"/>
              </a:rPr>
              <a:t>, et al. "A concentric tube continuum robot with piezoelectric actuation for MRI-guided closed-loop targeting." </a:t>
            </a:r>
            <a:r>
              <a:rPr lang="en-US" sz="1800" i="1" dirty="0">
                <a:latin typeface="Calibri" panose="020F0502020204030204" pitchFamily="34" charset="0"/>
                <a:cs typeface="Calibri" panose="020F0502020204030204" pitchFamily="34" charset="0"/>
              </a:rPr>
              <a:t>Annals of biomedical engineering</a:t>
            </a:r>
            <a:r>
              <a:rPr lang="en-US" sz="1800" dirty="0">
                <a:latin typeface="Calibri" panose="020F0502020204030204" pitchFamily="34" charset="0"/>
                <a:cs typeface="Calibri" panose="020F0502020204030204" pitchFamily="34" charset="0"/>
              </a:rPr>
              <a:t> 44.10 (2016): 2863-2873</a:t>
            </a:r>
            <a:r>
              <a:rPr lang="en-US" sz="1800" dirty="0" smtClean="0">
                <a:latin typeface="Calibri" panose="020F0502020204030204" pitchFamily="34" charset="0"/>
                <a:cs typeface="Calibri" panose="020F0502020204030204" pitchFamily="34" charset="0"/>
              </a:rPr>
              <a:t>.</a:t>
            </a:r>
          </a:p>
          <a:p>
            <a:pPr lvl="0" algn="l">
              <a:defRPr sz="1800"/>
            </a:pPr>
            <a:endParaRPr kumimoji="0" lang="en-US" sz="1800" b="1" i="0" u="none" strike="noStrike" kern="0" cap="none" spc="0" normalizeH="0" baseline="0" noProof="0" dirty="0">
              <a:ln>
                <a:noFill/>
              </a:ln>
              <a:solidFill>
                <a:sysClr val="windowText" lastClr="000000"/>
              </a:solidFill>
              <a:effectLst/>
              <a:uLnTx/>
              <a:uFillTx/>
              <a:latin typeface="Calibri" panose="020F0502020204030204" pitchFamily="34" charset="0"/>
              <a:ea typeface="Helvetica"/>
              <a:cs typeface="Calibri" panose="020F0502020204030204" pitchFamily="34" charset="0"/>
              <a:sym typeface="Helvetica"/>
            </a:endParaRPr>
          </a:p>
          <a:p>
            <a:pPr marL="285750" lvl="0" indent="-285750" algn="l">
              <a:buFont typeface="Arial" panose="020B0604020202020204" pitchFamily="34" charset="0"/>
              <a:buChar char="•"/>
              <a:defRPr sz="1800"/>
            </a:pPr>
            <a:r>
              <a:rPr lang="en-US" sz="1800" dirty="0" smtClean="0">
                <a:latin typeface="Calibri" panose="020F0502020204030204" pitchFamily="34" charset="0"/>
                <a:cs typeface="Calibri" panose="020F0502020204030204" pitchFamily="34" charset="0"/>
              </a:rPr>
              <a:t>3. </a:t>
            </a:r>
            <a:r>
              <a:rPr lang="en-US" sz="1800" dirty="0" err="1" smtClean="0">
                <a:latin typeface="Calibri" panose="020F0502020204030204" pitchFamily="34" charset="0"/>
                <a:cs typeface="Calibri" panose="020F0502020204030204" pitchFamily="34" charset="0"/>
              </a:rPr>
              <a:t>DiMaio</a:t>
            </a:r>
            <a:r>
              <a:rPr lang="en-US" sz="1800" dirty="0">
                <a:latin typeface="Calibri" panose="020F0502020204030204" pitchFamily="34" charset="0"/>
                <a:cs typeface="Calibri" panose="020F0502020204030204" pitchFamily="34" charset="0"/>
              </a:rPr>
              <a:t>, Simon P., et al. "Dynamic MRI scan plane control for passive tracking of instruments and devices." </a:t>
            </a:r>
            <a:r>
              <a:rPr lang="en-US" sz="1800" i="1" dirty="0">
                <a:latin typeface="Calibri" panose="020F0502020204030204" pitchFamily="34" charset="0"/>
                <a:cs typeface="Calibri" panose="020F0502020204030204" pitchFamily="34" charset="0"/>
              </a:rPr>
              <a:t>International Conference on Medical Image Computing and Computer-Assisted Intervention</a:t>
            </a:r>
            <a:r>
              <a:rPr lang="en-US" sz="1800" dirty="0">
                <a:latin typeface="Calibri" panose="020F0502020204030204" pitchFamily="34" charset="0"/>
                <a:cs typeface="Calibri" panose="020F0502020204030204" pitchFamily="34" charset="0"/>
              </a:rPr>
              <a:t>. Springer, Berlin, Heidelberg, 2007</a:t>
            </a:r>
            <a:r>
              <a:rPr lang="en-US" sz="1800" dirty="0" smtClean="0">
                <a:latin typeface="Calibri" panose="020F0502020204030204" pitchFamily="34" charset="0"/>
                <a:cs typeface="Calibri" panose="020F0502020204030204" pitchFamily="34" charset="0"/>
              </a:rPr>
              <a:t>.</a:t>
            </a:r>
          </a:p>
          <a:p>
            <a:pPr marL="285750" lvl="0" indent="-285750" algn="l">
              <a:buFont typeface="Arial" panose="020B0604020202020204" pitchFamily="34" charset="0"/>
              <a:buChar char="•"/>
              <a:defRPr sz="1800"/>
            </a:pPr>
            <a:endParaRPr lang="en-US" sz="1800" dirty="0" smtClean="0">
              <a:latin typeface="Calibri" panose="020F0502020204030204" pitchFamily="34" charset="0"/>
              <a:cs typeface="Calibri" panose="020F0502020204030204" pitchFamily="34" charset="0"/>
            </a:endParaRPr>
          </a:p>
          <a:p>
            <a:pPr marL="285750" lvl="0" indent="-285750" algn="l">
              <a:buFont typeface="Arial" panose="020B0604020202020204" pitchFamily="34" charset="0"/>
              <a:buChar char="•"/>
              <a:defRPr sz="1800"/>
            </a:pPr>
            <a:r>
              <a:rPr lang="en-US" sz="1800" dirty="0" err="1" smtClean="0">
                <a:latin typeface="Calibri" panose="020F0502020204030204" pitchFamily="34" charset="0"/>
                <a:cs typeface="Calibri" panose="020F0502020204030204" pitchFamily="34" charset="0"/>
              </a:rPr>
              <a:t>Tokuda</a:t>
            </a:r>
            <a:r>
              <a:rPr lang="en-US" sz="1800" dirty="0">
                <a:latin typeface="Calibri" panose="020F0502020204030204" pitchFamily="34" charset="0"/>
                <a:cs typeface="Calibri" panose="020F0502020204030204" pitchFamily="34" charset="0"/>
              </a:rPr>
              <a:t>, Junichi, et al. "Configurable automatic detection and registration of fiducial frames for device-to-image registration in MRI-guided prostate interventions." </a:t>
            </a:r>
            <a:r>
              <a:rPr lang="en-US" sz="1800" i="1" dirty="0">
                <a:latin typeface="Calibri" panose="020F0502020204030204" pitchFamily="34" charset="0"/>
                <a:cs typeface="Calibri" panose="020F0502020204030204" pitchFamily="34" charset="0"/>
              </a:rPr>
              <a:t>International Conference on Medical Image Computing and Computer-Assisted Intervention</a:t>
            </a:r>
            <a:r>
              <a:rPr lang="en-US" sz="1800" dirty="0">
                <a:latin typeface="Calibri" panose="020F0502020204030204" pitchFamily="34" charset="0"/>
                <a:cs typeface="Calibri" panose="020F0502020204030204" pitchFamily="34" charset="0"/>
              </a:rPr>
              <a:t>. Springer, Berlin, Heidelberg, 2013</a:t>
            </a:r>
            <a:r>
              <a:rPr lang="en-US" sz="1800" dirty="0" smtClean="0">
                <a:latin typeface="Calibri" panose="020F0502020204030204" pitchFamily="34" charset="0"/>
                <a:cs typeface="Calibri" panose="020F0502020204030204" pitchFamily="34" charset="0"/>
              </a:rPr>
              <a:t>.</a:t>
            </a:r>
            <a:endParaRPr lang="de-DE" sz="3200" b="1" dirty="0">
              <a:latin typeface="Calibri" panose="020F0502020204030204" pitchFamily="34" charset="0"/>
              <a:cs typeface="Calibri" panose="020F0502020204030204" pitchFamily="34" charset="0"/>
              <a:sym typeface="Helvetica"/>
            </a:endParaRPr>
          </a:p>
          <a:p>
            <a:pPr marL="285750" lvl="0" indent="-285750" algn="l">
              <a:buFont typeface="Arial" panose="020B0604020202020204" pitchFamily="34" charset="0"/>
              <a:buChar char="•"/>
              <a:defRPr sz="1800"/>
            </a:pPr>
            <a:endParaRPr kumimoji="0" lang="en-US" sz="2400" b="0" i="0" u="none" strike="noStrike" kern="0" cap="none" spc="0" normalizeH="0" baseline="0" noProof="0" dirty="0" smtClean="0">
              <a:ln>
                <a:noFill/>
              </a:ln>
              <a:solidFill>
                <a:sysClr val="windowText" lastClr="000000"/>
              </a:solidFill>
              <a:effectLst/>
              <a:uLnTx/>
              <a:uFillTx/>
              <a:latin typeface="Calibri" panose="020F0502020204030204" pitchFamily="34" charset="0"/>
              <a:cs typeface="Calibri" panose="020F0502020204030204" pitchFamily="34" charset="0"/>
              <a:sym typeface="Helvetica Light"/>
            </a:endParaRPr>
          </a:p>
          <a:p>
            <a:pPr marL="285750" lvl="8" indent="-285750" algn="just">
              <a:buSzPct val="75000"/>
              <a:buFont typeface="Arial" panose="020B0604020202020204" pitchFamily="34" charset="0"/>
              <a:buChar char="•"/>
              <a:defRPr sz="1800"/>
            </a:pPr>
            <a:r>
              <a:rPr lang="en-US" sz="1800" dirty="0" smtClean="0">
                <a:latin typeface="Calibri" panose="020F0502020204030204" pitchFamily="34" charset="0"/>
                <a:cs typeface="Calibri" panose="020F0502020204030204" pitchFamily="34" charset="0"/>
              </a:rPr>
              <a:t>Cepek</a:t>
            </a:r>
            <a:r>
              <a:rPr lang="en-US" sz="1800" dirty="0">
                <a:latin typeface="Calibri" panose="020F0502020204030204" pitchFamily="34" charset="0"/>
                <a:cs typeface="Calibri" panose="020F0502020204030204" pitchFamily="34" charset="0"/>
              </a:rPr>
              <a:t>, J., </a:t>
            </a:r>
            <a:r>
              <a:rPr lang="en-US" sz="1800" dirty="0" err="1">
                <a:latin typeface="Calibri" panose="020F0502020204030204" pitchFamily="34" charset="0"/>
                <a:cs typeface="Calibri" panose="020F0502020204030204" pitchFamily="34" charset="0"/>
              </a:rPr>
              <a:t>Chronik</a:t>
            </a:r>
            <a:r>
              <a:rPr lang="en-US" sz="1800" dirty="0">
                <a:latin typeface="Calibri" panose="020F0502020204030204" pitchFamily="34" charset="0"/>
                <a:cs typeface="Calibri" panose="020F0502020204030204" pitchFamily="34" charset="0"/>
              </a:rPr>
              <a:t>, B. A., &amp; </a:t>
            </a:r>
            <a:r>
              <a:rPr lang="en-US" sz="1800" dirty="0" err="1">
                <a:latin typeface="Calibri" panose="020F0502020204030204" pitchFamily="34" charset="0"/>
                <a:cs typeface="Calibri" panose="020F0502020204030204" pitchFamily="34" charset="0"/>
              </a:rPr>
              <a:t>Fenster</a:t>
            </a:r>
            <a:r>
              <a:rPr lang="en-US" sz="1800" dirty="0">
                <a:latin typeface="Calibri" panose="020F0502020204030204" pitchFamily="34" charset="0"/>
                <a:cs typeface="Calibri" panose="020F0502020204030204" pitchFamily="34" charset="0"/>
              </a:rPr>
              <a:t>, A. (2014). The effects of magnetic field distortion on the accuracy of passive device localization frames in MR imaging. </a:t>
            </a:r>
            <a:r>
              <a:rPr lang="en-US" sz="1800" i="1" dirty="0">
                <a:latin typeface="Calibri" panose="020F0502020204030204" pitchFamily="34" charset="0"/>
                <a:cs typeface="Calibri" panose="020F0502020204030204" pitchFamily="34" charset="0"/>
              </a:rPr>
              <a:t>Medical physics</a:t>
            </a:r>
            <a:r>
              <a:rPr lang="en-US" sz="1800" dirty="0">
                <a:latin typeface="Calibri" panose="020F0502020204030204" pitchFamily="34" charset="0"/>
                <a:cs typeface="Calibri" panose="020F0502020204030204" pitchFamily="34" charset="0"/>
              </a:rPr>
              <a:t>, </a:t>
            </a:r>
            <a:r>
              <a:rPr lang="en-US" sz="1800" i="1" dirty="0" smtClean="0">
                <a:latin typeface="Calibri" panose="020F0502020204030204" pitchFamily="34" charset="0"/>
                <a:cs typeface="Calibri" panose="020F0502020204030204" pitchFamily="34" charset="0"/>
              </a:rPr>
              <a:t>41</a:t>
            </a:r>
            <a:r>
              <a:rPr lang="en-US" sz="1800" dirty="0" smtClean="0">
                <a:latin typeface="Calibri" panose="020F0502020204030204" pitchFamily="34" charset="0"/>
                <a:cs typeface="Calibri" panose="020F0502020204030204" pitchFamily="34" charset="0"/>
              </a:rPr>
              <a:t>(5).</a:t>
            </a:r>
          </a:p>
          <a:p>
            <a:pPr marL="285750" lvl="8" indent="-285750" algn="just">
              <a:buSzPct val="75000"/>
              <a:buFont typeface="Arial" panose="020B0604020202020204" pitchFamily="34" charset="0"/>
              <a:buChar char="•"/>
              <a:defRPr sz="1800"/>
            </a:pPr>
            <a:endParaRPr lang="en-US" sz="1800" dirty="0">
              <a:latin typeface="Calibri" panose="020F0502020204030204" pitchFamily="34" charset="0"/>
              <a:cs typeface="Calibri" panose="020F0502020204030204" pitchFamily="34" charset="0"/>
            </a:endParaRPr>
          </a:p>
          <a:p>
            <a:pPr marL="285750" lvl="8" indent="-285750" algn="just">
              <a:buSzPct val="75000"/>
              <a:buFont typeface="Arial" panose="020B0604020202020204" pitchFamily="34" charset="0"/>
              <a:buChar char="•"/>
              <a:defRPr sz="1800"/>
            </a:pPr>
            <a:r>
              <a:rPr lang="en-US" sz="1800" dirty="0" err="1" smtClean="0">
                <a:latin typeface="Calibri" panose="020F0502020204030204" pitchFamily="34" charset="0"/>
                <a:cs typeface="Calibri" panose="020F0502020204030204" pitchFamily="34" charset="0"/>
              </a:rPr>
              <a:t>Odenbach</a:t>
            </a:r>
            <a:r>
              <a:rPr lang="en-US" sz="1800" dirty="0" smtClean="0">
                <a:latin typeface="Calibri" panose="020F0502020204030204" pitchFamily="34" charset="0"/>
                <a:cs typeface="Calibri" panose="020F0502020204030204" pitchFamily="34" charset="0"/>
              </a:rPr>
              <a:t>, R.; </a:t>
            </a:r>
            <a:r>
              <a:rPr lang="en-US" sz="1800" dirty="0" err="1" smtClean="0">
                <a:latin typeface="Calibri" panose="020F0502020204030204" pitchFamily="34" charset="0"/>
                <a:cs typeface="Calibri" panose="020F0502020204030204" pitchFamily="34" charset="0"/>
              </a:rPr>
              <a:t>Grundmann</a:t>
            </a:r>
            <a:r>
              <a:rPr lang="en-US" sz="1800" dirty="0" smtClean="0">
                <a:latin typeface="Calibri" panose="020F0502020204030204" pitchFamily="34" charset="0"/>
                <a:cs typeface="Calibri" panose="020F0502020204030204" pitchFamily="34" charset="0"/>
              </a:rPr>
              <a:t>, M.; </a:t>
            </a:r>
            <a:r>
              <a:rPr lang="en-US" sz="1800" dirty="0" err="1" smtClean="0">
                <a:latin typeface="Calibri" panose="020F0502020204030204" pitchFamily="34" charset="0"/>
                <a:cs typeface="Calibri" panose="020F0502020204030204" pitchFamily="34" charset="0"/>
              </a:rPr>
              <a:t>Boese</a:t>
            </a:r>
            <a:r>
              <a:rPr lang="en-US" sz="1800" dirty="0" smtClean="0">
                <a:latin typeface="Calibri" panose="020F0502020204030204" pitchFamily="34" charset="0"/>
                <a:cs typeface="Calibri" panose="020F0502020204030204" pitchFamily="34" charset="0"/>
              </a:rPr>
              <a:t>, A.; </a:t>
            </a:r>
            <a:r>
              <a:rPr lang="en-US" sz="1800" dirty="0" err="1" smtClean="0">
                <a:latin typeface="Calibri" panose="020F0502020204030204" pitchFamily="34" charset="0"/>
                <a:cs typeface="Calibri" panose="020F0502020204030204" pitchFamily="34" charset="0"/>
              </a:rPr>
              <a:t>Friebe</a:t>
            </a:r>
            <a:r>
              <a:rPr lang="en-US" sz="1800" dirty="0" smtClean="0">
                <a:latin typeface="Calibri" panose="020F0502020204030204" pitchFamily="34" charset="0"/>
                <a:cs typeface="Calibri" panose="020F0502020204030204" pitchFamily="34" charset="0"/>
              </a:rPr>
              <a:t>, M.: Generatively manufactured, passive and safe MRI-marker. In 11th Interventional MRI Symposium, Baltimore, 2016 </a:t>
            </a:r>
          </a:p>
          <a:p>
            <a:pPr marL="285750" lvl="8" indent="-285750" algn="just">
              <a:buSzPct val="75000"/>
              <a:buFont typeface="Arial" panose="020B0604020202020204" pitchFamily="34" charset="0"/>
              <a:buChar char="•"/>
              <a:defRPr sz="1800"/>
            </a:pPr>
            <a:endParaRPr lang="en-US" sz="1800" dirty="0">
              <a:latin typeface="Calibri" panose="020F0502020204030204" pitchFamily="34" charset="0"/>
              <a:cs typeface="Calibri" panose="020F0502020204030204" pitchFamily="34" charset="0"/>
            </a:endParaRPr>
          </a:p>
          <a:p>
            <a:pPr marL="285750" lvl="8" indent="-285750" algn="just">
              <a:buSzPct val="75000"/>
              <a:buFont typeface="Arial" panose="020B0604020202020204" pitchFamily="34" charset="0"/>
              <a:buChar char="•"/>
              <a:defRPr sz="1800"/>
            </a:pPr>
            <a:r>
              <a:rPr lang="en-US" sz="1800" dirty="0" err="1" smtClean="0">
                <a:latin typeface="Calibri" panose="020F0502020204030204" pitchFamily="34" charset="0"/>
                <a:cs typeface="Calibri" panose="020F0502020204030204" pitchFamily="34" charset="0"/>
              </a:rPr>
              <a:t>Odenbach</a:t>
            </a:r>
            <a:r>
              <a:rPr lang="en-US" sz="1800" dirty="0">
                <a:latin typeface="Calibri" panose="020F0502020204030204" pitchFamily="34" charset="0"/>
                <a:cs typeface="Calibri" panose="020F0502020204030204" pitchFamily="34" charset="0"/>
              </a:rPr>
              <a:t>, R.; Chen, Y.; </a:t>
            </a:r>
            <a:r>
              <a:rPr lang="en-US" sz="1800" dirty="0" err="1">
                <a:latin typeface="Calibri" panose="020F0502020204030204" pitchFamily="34" charset="0"/>
                <a:cs typeface="Calibri" panose="020F0502020204030204" pitchFamily="34" charset="0"/>
              </a:rPr>
              <a:t>Sengupta</a:t>
            </a:r>
            <a:r>
              <a:rPr lang="en-US" sz="1800" dirty="0">
                <a:latin typeface="Calibri" panose="020F0502020204030204" pitchFamily="34" charset="0"/>
                <a:cs typeface="Calibri" panose="020F0502020204030204" pitchFamily="34" charset="0"/>
              </a:rPr>
              <a:t>, S.; Webster, R.; Barth, E.; </a:t>
            </a:r>
            <a:r>
              <a:rPr lang="en-US" sz="1800" dirty="0" err="1">
                <a:latin typeface="Calibri" panose="020F0502020204030204" pitchFamily="34" charset="0"/>
                <a:cs typeface="Calibri" panose="020F0502020204030204" pitchFamily="34" charset="0"/>
              </a:rPr>
              <a:t>Friebe</a:t>
            </a:r>
            <a:r>
              <a:rPr lang="en-US" sz="1800" dirty="0">
                <a:latin typeface="Calibri" panose="020F0502020204030204" pitchFamily="34" charset="0"/>
                <a:cs typeface="Calibri" panose="020F0502020204030204" pitchFamily="34" charset="0"/>
              </a:rPr>
              <a:t>, M.: 3D-printed Z-frame marker for MRI-guided interventions. In 16. </a:t>
            </a:r>
            <a:r>
              <a:rPr lang="en-US" sz="1800" dirty="0" err="1">
                <a:latin typeface="Calibri" panose="020F0502020204030204" pitchFamily="34" charset="0"/>
                <a:cs typeface="Calibri" panose="020F0502020204030204" pitchFamily="34" charset="0"/>
              </a:rPr>
              <a:t>Jahrestagung</a:t>
            </a:r>
            <a:r>
              <a:rPr lang="en-US" sz="1800" dirty="0">
                <a:latin typeface="Calibri" panose="020F0502020204030204" pitchFamily="34" charset="0"/>
                <a:cs typeface="Calibri" panose="020F0502020204030204" pitchFamily="34" charset="0"/>
              </a:rPr>
              <a:t> der </a:t>
            </a:r>
            <a:r>
              <a:rPr lang="en-US" sz="1800" dirty="0" err="1">
                <a:latin typeface="Calibri" panose="020F0502020204030204" pitchFamily="34" charset="0"/>
                <a:cs typeface="Calibri" panose="020F0502020204030204" pitchFamily="34" charset="0"/>
              </a:rPr>
              <a:t>Deutschen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Gesellschaft</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fuer</a:t>
            </a:r>
            <a:r>
              <a:rPr lang="en-US" sz="1800" dirty="0">
                <a:latin typeface="Calibri" panose="020F0502020204030204" pitchFamily="34" charset="0"/>
                <a:cs typeface="Calibri" panose="020F0502020204030204" pitchFamily="34" charset="0"/>
              </a:rPr>
              <a:t> Computer- und </a:t>
            </a:r>
            <a:r>
              <a:rPr lang="en-US" sz="1800" dirty="0" err="1">
                <a:latin typeface="Calibri" panose="020F0502020204030204" pitchFamily="34" charset="0"/>
                <a:cs typeface="Calibri" panose="020F0502020204030204" pitchFamily="34" charset="0"/>
              </a:rPr>
              <a:t>Roboterassistierte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Chirurgie</a:t>
            </a:r>
            <a:r>
              <a:rPr lang="en-US" sz="1800" dirty="0">
                <a:latin typeface="Calibri" panose="020F0502020204030204" pitchFamily="34" charset="0"/>
                <a:cs typeface="Calibri" panose="020F0502020204030204" pitchFamily="34" charset="0"/>
              </a:rPr>
              <a:t>, Hannover, 2017 </a:t>
            </a:r>
            <a:endParaRPr lang="en-US" sz="1800" dirty="0" smtClean="0">
              <a:latin typeface="Calibri" panose="020F0502020204030204" pitchFamily="34" charset="0"/>
              <a:cs typeface="Calibri" panose="020F0502020204030204" pitchFamily="34" charset="0"/>
            </a:endParaRPr>
          </a:p>
          <a:p>
            <a:pPr marL="285750" lvl="8" indent="-285750" algn="just">
              <a:buSzPct val="75000"/>
              <a:buFont typeface="Arial" panose="020B0604020202020204" pitchFamily="34" charset="0"/>
              <a:buChar char="•"/>
              <a:defRPr sz="1800"/>
            </a:pPr>
            <a:endParaRPr lang="en-US" sz="1800" dirty="0">
              <a:latin typeface="Calibri" panose="020F0502020204030204" pitchFamily="34" charset="0"/>
              <a:cs typeface="Calibri" panose="020F0502020204030204" pitchFamily="34" charset="0"/>
            </a:endParaRPr>
          </a:p>
          <a:p>
            <a:pPr marL="285750" lvl="8" indent="-285750" algn="just">
              <a:buSzPct val="75000"/>
              <a:buFont typeface="Arial" panose="020B0604020202020204" pitchFamily="34" charset="0"/>
              <a:buChar char="•"/>
              <a:defRPr sz="1800"/>
            </a:pPr>
            <a:r>
              <a:rPr lang="en-US" sz="1800" dirty="0" err="1" smtClean="0">
                <a:latin typeface="Calibri" panose="020F0502020204030204" pitchFamily="34" charset="0"/>
                <a:cs typeface="Calibri" panose="020F0502020204030204" pitchFamily="34" charset="0"/>
              </a:rPr>
              <a:t>Mattern</a:t>
            </a:r>
            <a:r>
              <a:rPr lang="en-US" sz="1800" dirty="0">
                <a:latin typeface="Calibri" panose="020F0502020204030204" pitchFamily="34" charset="0"/>
                <a:cs typeface="Calibri" panose="020F0502020204030204" pitchFamily="34" charset="0"/>
              </a:rPr>
              <a:t>, H.; </a:t>
            </a:r>
            <a:r>
              <a:rPr lang="en-US" sz="1800" dirty="0" err="1">
                <a:latin typeface="Calibri" panose="020F0502020204030204" pitchFamily="34" charset="0"/>
                <a:cs typeface="Calibri" panose="020F0502020204030204" pitchFamily="34" charset="0"/>
              </a:rPr>
              <a:t>Odenbach</a:t>
            </a:r>
            <a:r>
              <a:rPr lang="en-US" sz="1800" dirty="0">
                <a:latin typeface="Calibri" panose="020F0502020204030204" pitchFamily="34" charset="0"/>
                <a:cs typeface="Calibri" panose="020F0502020204030204" pitchFamily="34" charset="0"/>
              </a:rPr>
              <a:t>, R.; </a:t>
            </a:r>
            <a:r>
              <a:rPr lang="en-US" sz="1800" dirty="0" err="1">
                <a:latin typeface="Calibri" panose="020F0502020204030204" pitchFamily="34" charset="0"/>
                <a:cs typeface="Calibri" panose="020F0502020204030204" pitchFamily="34" charset="0"/>
              </a:rPr>
              <a:t>Parsanejad</a:t>
            </a:r>
            <a:r>
              <a:rPr lang="en-US" sz="1800" dirty="0">
                <a:latin typeface="Calibri" panose="020F0502020204030204" pitchFamily="34" charset="0"/>
                <a:cs typeface="Calibri" panose="020F0502020204030204" pitchFamily="34" charset="0"/>
              </a:rPr>
              <a:t>, P.; and </a:t>
            </a:r>
            <a:r>
              <a:rPr lang="en-US" sz="1800" dirty="0" err="1">
                <a:latin typeface="Calibri" panose="020F0502020204030204" pitchFamily="34" charset="0"/>
                <a:cs typeface="Calibri" panose="020F0502020204030204" pitchFamily="34" charset="0"/>
              </a:rPr>
              <a:t>Friebe</a:t>
            </a:r>
            <a:r>
              <a:rPr lang="en-US" sz="1800" dirty="0">
                <a:latin typeface="Calibri" panose="020F0502020204030204" pitchFamily="34" charset="0"/>
                <a:cs typeface="Calibri" panose="020F0502020204030204" pitchFamily="34" charset="0"/>
              </a:rPr>
              <a:t>, M.: 3D-printed MRI marker for personalized interventional applications through T1 and T2 relaxation time matching. In CARS 2018 Computer Assisted Radiology and Surgery, Berlin, Germany, 2018 </a:t>
            </a:r>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sym typeface="Helvetica Light"/>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1800" dirty="0">
              <a:latin typeface="Calibri" panose="020F0502020204030204" pitchFamily="34" charset="0"/>
              <a:cs typeface="Calibri" panose="020F0502020204030204"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6771147"/>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p:nvPr/>
        </p:nvSpPr>
        <p:spPr>
          <a:xfrm>
            <a:off x="215856" y="1636440"/>
            <a:ext cx="12570762" cy="616579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endParaRPr lang="de-DE" altLang="de-DE" sz="4800" b="1" dirty="0" smtClean="0">
              <a:latin typeface="Calibri" panose="020F0502020204030204" pitchFamily="34" charset="0"/>
            </a:endParaRPr>
          </a:p>
          <a:p>
            <a:r>
              <a:rPr lang="de-DE" altLang="de-DE" sz="4800" b="1" dirty="0" err="1" smtClean="0">
                <a:latin typeface="Calibri" panose="020F0502020204030204" pitchFamily="34" charset="0"/>
              </a:rPr>
              <a:t>Thank</a:t>
            </a:r>
            <a:r>
              <a:rPr lang="de-DE" altLang="de-DE" sz="4800" b="1" dirty="0" smtClean="0">
                <a:latin typeface="Calibri" panose="020F0502020204030204" pitchFamily="34" charset="0"/>
              </a:rPr>
              <a:t> </a:t>
            </a:r>
            <a:r>
              <a:rPr lang="de-DE" altLang="de-DE" sz="4800" b="1" dirty="0" err="1">
                <a:latin typeface="Calibri" panose="020F0502020204030204" pitchFamily="34" charset="0"/>
              </a:rPr>
              <a:t>you</a:t>
            </a:r>
            <a:r>
              <a:rPr lang="de-DE" altLang="de-DE" sz="4800" b="1" dirty="0">
                <a:latin typeface="Calibri" panose="020F0502020204030204" pitchFamily="34" charset="0"/>
              </a:rPr>
              <a:t> </a:t>
            </a:r>
            <a:r>
              <a:rPr lang="de-DE" altLang="de-DE" sz="4800" b="1" dirty="0" err="1">
                <a:latin typeface="Calibri" panose="020F0502020204030204" pitchFamily="34" charset="0"/>
              </a:rPr>
              <a:t>for</a:t>
            </a:r>
            <a:r>
              <a:rPr lang="de-DE" altLang="de-DE" sz="4800" b="1" dirty="0">
                <a:latin typeface="Calibri" panose="020F0502020204030204" pitchFamily="34" charset="0"/>
              </a:rPr>
              <a:t> </a:t>
            </a:r>
            <a:r>
              <a:rPr lang="de-DE" altLang="de-DE" sz="4800" b="1" dirty="0" err="1">
                <a:latin typeface="Calibri" panose="020F0502020204030204" pitchFamily="34" charset="0"/>
              </a:rPr>
              <a:t>your</a:t>
            </a:r>
            <a:r>
              <a:rPr lang="de-DE" altLang="de-DE" sz="4800" b="1" dirty="0">
                <a:latin typeface="Calibri" panose="020F0502020204030204" pitchFamily="34" charset="0"/>
              </a:rPr>
              <a:t> </a:t>
            </a:r>
            <a:r>
              <a:rPr lang="de-DE" altLang="de-DE" sz="4800" b="1" dirty="0" err="1">
                <a:latin typeface="Calibri" panose="020F0502020204030204" pitchFamily="34" charset="0"/>
              </a:rPr>
              <a:t>attention</a:t>
            </a:r>
            <a:r>
              <a:rPr lang="de-DE" altLang="de-DE" sz="4800" b="1" dirty="0">
                <a:latin typeface="Calibri" panose="020F0502020204030204" pitchFamily="34" charset="0"/>
              </a:rPr>
              <a:t>!</a:t>
            </a:r>
          </a:p>
          <a:p>
            <a:endParaRPr lang="de-DE" altLang="de-DE" sz="5400" dirty="0">
              <a:latin typeface="Calibri" panose="020F0502020204030204" pitchFamily="34" charset="0"/>
            </a:endParaRPr>
          </a:p>
          <a:p>
            <a:r>
              <a:rPr lang="de-DE" altLang="de-DE" sz="2400" dirty="0" smtClean="0">
                <a:latin typeface="Calibri" panose="020F0502020204030204" pitchFamily="34" charset="0"/>
              </a:rPr>
              <a:t>Parisa Parsanejad</a:t>
            </a:r>
            <a:endParaRPr lang="de-DE" altLang="de-DE" sz="2400" dirty="0">
              <a:latin typeface="Calibri" panose="020F0502020204030204" pitchFamily="34" charset="0"/>
            </a:endParaRPr>
          </a:p>
          <a:p>
            <a:r>
              <a:rPr lang="de-DE" altLang="de-DE" sz="2400" dirty="0" smtClean="0">
                <a:latin typeface="Calibri" panose="020F0502020204030204" pitchFamily="34" charset="0"/>
              </a:rPr>
              <a:t>Parisa.parsanejad@ovgu.de</a:t>
            </a:r>
            <a:endParaRPr lang="de-DE" altLang="de-DE" sz="2400" dirty="0">
              <a:latin typeface="Calibri" panose="020F0502020204030204" pitchFamily="34" charset="0"/>
            </a:endParaRPr>
          </a:p>
          <a:p>
            <a:r>
              <a:rPr lang="de-DE" altLang="de-DE" sz="2400" dirty="0">
                <a:latin typeface="Calibri" panose="020F0502020204030204" pitchFamily="34" charset="0"/>
              </a:rPr>
              <a:t>INKA - </a:t>
            </a:r>
            <a:r>
              <a:rPr lang="de-DE" altLang="de-DE" sz="2400" dirty="0" err="1">
                <a:latin typeface="Calibri" panose="020F0502020204030204" pitchFamily="34" charset="0"/>
              </a:rPr>
              <a:t>Catheter</a:t>
            </a:r>
            <a:r>
              <a:rPr lang="de-DE" altLang="de-DE" sz="2400" dirty="0">
                <a:latin typeface="Calibri" panose="020F0502020204030204" pitchFamily="34" charset="0"/>
              </a:rPr>
              <a:t> Technologies</a:t>
            </a:r>
          </a:p>
          <a:p>
            <a:r>
              <a:rPr lang="de-DE" altLang="de-DE" sz="2400" dirty="0">
                <a:latin typeface="Calibri" panose="020F0502020204030204" pitchFamily="34" charset="0"/>
              </a:rPr>
              <a:t>Institute </a:t>
            </a:r>
            <a:r>
              <a:rPr lang="de-DE" altLang="de-DE" sz="2400" dirty="0" err="1">
                <a:latin typeface="Calibri" panose="020F0502020204030204" pitchFamily="34" charset="0"/>
              </a:rPr>
              <a:t>for</a:t>
            </a:r>
            <a:r>
              <a:rPr lang="de-DE" altLang="de-DE" sz="2400" dirty="0">
                <a:latin typeface="Calibri" panose="020F0502020204030204" pitchFamily="34" charset="0"/>
              </a:rPr>
              <a:t> Medical Systems</a:t>
            </a:r>
          </a:p>
          <a:p>
            <a:r>
              <a:rPr lang="de-DE" altLang="de-DE" sz="2400" dirty="0" err="1">
                <a:latin typeface="Calibri" panose="020F0502020204030204" pitchFamily="34" charset="0"/>
              </a:rPr>
              <a:t>Faculty</a:t>
            </a:r>
            <a:r>
              <a:rPr lang="de-DE" altLang="de-DE" sz="2400" dirty="0">
                <a:latin typeface="Calibri" panose="020F0502020204030204" pitchFamily="34" charset="0"/>
              </a:rPr>
              <a:t> </a:t>
            </a:r>
            <a:r>
              <a:rPr lang="de-DE" altLang="de-DE" sz="2400" dirty="0" err="1">
                <a:latin typeface="Calibri" panose="020F0502020204030204" pitchFamily="34" charset="0"/>
              </a:rPr>
              <a:t>of</a:t>
            </a:r>
            <a:r>
              <a:rPr lang="de-DE" altLang="de-DE" sz="2400" dirty="0">
                <a:latin typeface="Calibri" panose="020F0502020204030204" pitchFamily="34" charset="0"/>
              </a:rPr>
              <a:t> </a:t>
            </a:r>
            <a:r>
              <a:rPr lang="de-DE" altLang="de-DE" sz="2400" dirty="0" err="1">
                <a:latin typeface="Calibri" panose="020F0502020204030204" pitchFamily="34" charset="0"/>
              </a:rPr>
              <a:t>Electrical</a:t>
            </a:r>
            <a:r>
              <a:rPr lang="de-DE" altLang="de-DE" sz="2400" dirty="0">
                <a:latin typeface="Calibri" panose="020F0502020204030204" pitchFamily="34" charset="0"/>
              </a:rPr>
              <a:t> Engineering </a:t>
            </a:r>
            <a:r>
              <a:rPr lang="de-DE" altLang="de-DE" sz="2400" dirty="0" err="1">
                <a:latin typeface="Calibri" panose="020F0502020204030204" pitchFamily="34" charset="0"/>
              </a:rPr>
              <a:t>and</a:t>
            </a:r>
            <a:r>
              <a:rPr lang="de-DE" altLang="de-DE" sz="2400" dirty="0">
                <a:latin typeface="Calibri" panose="020F0502020204030204" pitchFamily="34" charset="0"/>
              </a:rPr>
              <a:t> Information Technologies</a:t>
            </a:r>
          </a:p>
          <a:p>
            <a:r>
              <a:rPr lang="de-DE" altLang="de-DE" sz="2400" dirty="0">
                <a:latin typeface="Calibri" panose="020F0502020204030204" pitchFamily="34" charset="0"/>
              </a:rPr>
              <a:t>Otto-von-Guericke-University Magdeburg</a:t>
            </a:r>
          </a:p>
          <a:p>
            <a:r>
              <a:rPr lang="de-DE" altLang="de-DE" sz="2400" dirty="0" err="1">
                <a:latin typeface="Calibri" panose="020F0502020204030204" pitchFamily="34" charset="0"/>
              </a:rPr>
              <a:t>Rötgerstr</a:t>
            </a:r>
            <a:r>
              <a:rPr lang="de-DE" altLang="de-DE" sz="2400" dirty="0">
                <a:latin typeface="Calibri" panose="020F0502020204030204" pitchFamily="34" charset="0"/>
              </a:rPr>
              <a:t>. 9, D-39104 Magdeburg</a:t>
            </a:r>
          </a:p>
          <a:p>
            <a:r>
              <a:rPr lang="de-DE" altLang="de-DE" sz="2400" dirty="0">
                <a:latin typeface="Calibri" panose="020F0502020204030204" pitchFamily="34" charset="0"/>
              </a:rPr>
              <a:t>www.inka-md.de	</a:t>
            </a:r>
          </a:p>
          <a:p>
            <a:endParaRPr lang="de-DE" altLang="de-DE" sz="2800" dirty="0">
              <a:latin typeface="Calibri" panose="020F0502020204030204" pitchFamily="34" charset="0"/>
            </a:endParaRPr>
          </a:p>
          <a:p>
            <a:r>
              <a:rPr lang="en-US" altLang="de-DE" sz="2400" dirty="0">
                <a:latin typeface="Calibri" panose="020F0502020204030204" pitchFamily="34" charset="0"/>
              </a:rPr>
              <a:t>This work is funded by the BMBF (03IPT7100X)</a:t>
            </a:r>
            <a:endParaRPr lang="de-DE" altLang="de-DE" sz="2400" dirty="0">
              <a:latin typeface="Calibri" panose="020F0502020204030204" pitchFamily="34" charset="0"/>
            </a:endParaRPr>
          </a:p>
        </p:txBody>
      </p:sp>
      <p:grpSp>
        <p:nvGrpSpPr>
          <p:cNvPr id="2" name="Gruppieren 1"/>
          <p:cNvGrpSpPr/>
          <p:nvPr/>
        </p:nvGrpSpPr>
        <p:grpSpPr>
          <a:xfrm>
            <a:off x="3298044" y="8776068"/>
            <a:ext cx="6408712" cy="781252"/>
            <a:chOff x="13482" y="8583164"/>
            <a:chExt cx="6408712" cy="781252"/>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2" y="8583164"/>
              <a:ext cx="1103674" cy="78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Bild 2" descr="Master_OvGU_1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77778" y="8583164"/>
              <a:ext cx="1485342" cy="531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http://www.komm-mach-mint.de/var/mint/storage/images/node_43/logos-partner-und-mint-projekte/land-sachsen-anhalt/63638-1-ger-DE/Land-Sachsen-Anhal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2995" y="8583164"/>
              <a:ext cx="1012735" cy="46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6.jpeg" descr="innoProfile_CMYK.jpg"/>
            <p:cNvPicPr>
              <a:picLocks noChangeAspect="1"/>
            </p:cNvPicPr>
            <p:nvPr/>
          </p:nvPicPr>
          <p:blipFill>
            <a:blip r:embed="rId5">
              <a:extLst/>
            </a:blip>
            <a:stretch>
              <a:fillRect/>
            </a:stretch>
          </p:blipFill>
          <p:spPr>
            <a:xfrm>
              <a:off x="4424136" y="8583164"/>
              <a:ext cx="1998058" cy="554910"/>
            </a:xfrm>
            <a:prstGeom prst="rect">
              <a:avLst/>
            </a:prstGeom>
            <a:ln w="12700">
              <a:miter lim="400000"/>
            </a:ln>
          </p:spPr>
        </p:pic>
      </p:grpSp>
    </p:spTree>
    <p:extLst>
      <p:ext uri="{BB962C8B-B14F-4D97-AF65-F5344CB8AC3E}">
        <p14:creationId xmlns:p14="http://schemas.microsoft.com/office/powerpoint/2010/main" val="1272758428"/>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p:nvPr/>
        </p:nvSpPr>
        <p:spPr>
          <a:xfrm>
            <a:off x="215856" y="4579283"/>
            <a:ext cx="12570762" cy="9335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a:defRPr sz="1800"/>
            </a:pPr>
            <a:r>
              <a:rPr lang="de-DE" sz="5400" b="1" dirty="0" smtClean="0">
                <a:latin typeface="Calibri" panose="020F0502020204030204" pitchFamily="34" charset="0"/>
                <a:ea typeface="Helvetica"/>
                <a:cs typeface="Helvetica"/>
                <a:sym typeface="Helvetica"/>
              </a:rPr>
              <a:t>Backup</a:t>
            </a:r>
          </a:p>
        </p:txBody>
      </p:sp>
    </p:spTree>
    <p:extLst>
      <p:ext uri="{BB962C8B-B14F-4D97-AF65-F5344CB8AC3E}">
        <p14:creationId xmlns:p14="http://schemas.microsoft.com/office/powerpoint/2010/main" val="1617542337"/>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81102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Passive tracking Z-frame marker</a:t>
            </a:r>
          </a:p>
          <a:p>
            <a:pPr marL="0" marR="0" lvl="0" indent="0" algn="ctr" defTabSz="584200" eaLnBrk="1" fontAlgn="auto" latinLnBrk="0" hangingPunct="1">
              <a:lnSpc>
                <a:spcPct val="100000"/>
              </a:lnSpc>
              <a:spcBef>
                <a:spcPts val="0"/>
              </a:spcBef>
              <a:spcAft>
                <a:spcPts val="0"/>
              </a:spcAft>
              <a:buClrTx/>
              <a:buSzTx/>
              <a:buFontTx/>
              <a:buNone/>
              <a:tabLst/>
              <a:defRPr sz="1800"/>
            </a:pPr>
            <a:endParaRPr kumimoji="0" lang="en-US" sz="2400" b="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0" marR="0" lvl="0" indent="0" algn="ctr" defTabSz="584200" eaLnBrk="1" fontAlgn="auto" latinLnBrk="0" hangingPunct="1">
              <a:lnSpc>
                <a:spcPct val="100000"/>
              </a:lnSpc>
              <a:spcBef>
                <a:spcPts val="0"/>
              </a:spcBef>
              <a:spcAft>
                <a:spcPts val="0"/>
              </a:spcAft>
              <a:buClrTx/>
              <a:buSzTx/>
              <a:buFontTx/>
              <a:buNone/>
              <a:tabLst/>
              <a:defRPr sz="1800"/>
            </a:pPr>
            <a:endParaRPr kumimoji="0" lang="en-US" sz="2400" b="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342900" indent="-342900" algn="just">
              <a:buSzPct val="75000"/>
              <a:buFont typeface="Arial" panose="020B0604020202020204" pitchFamily="34" charset="0"/>
              <a:buChar char="•"/>
              <a:defRPr sz="1800"/>
            </a:pPr>
            <a:r>
              <a:rPr lang="en-US" sz="2400" dirty="0" smtClean="0">
                <a:latin typeface="Calibri" panose="020F0502020204030204" pitchFamily="34" charset="0"/>
                <a:ea typeface="Helvetica Neue"/>
                <a:cs typeface="Calibri" panose="020F0502020204030204" pitchFamily="34" charset="0"/>
                <a:sym typeface="Helvetica Neue"/>
              </a:rPr>
              <a:t>Internal cylindrical tunnel structure with 45°-orientation at three sides</a:t>
            </a:r>
          </a:p>
          <a:p>
            <a:pPr lvl="0" algn="just">
              <a:buSzPct val="75000"/>
              <a:defRPr sz="1800"/>
            </a:pPr>
            <a:endParaRPr kumimoji="0" lang="en-US" sz="2400" b="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342900" indent="-342900" algn="just">
              <a:buSzPct val="75000"/>
              <a:buFont typeface="Arial" panose="020B0604020202020204" pitchFamily="34" charset="0"/>
              <a:buChar char="•"/>
              <a:defRPr sz="1800"/>
            </a:pPr>
            <a:r>
              <a:rPr lang="en-US" sz="2400" dirty="0">
                <a:latin typeface="Calibri" pitchFamily="34" charset="0"/>
              </a:rPr>
              <a:t>F</a:t>
            </a:r>
            <a:r>
              <a:rPr lang="en-US" sz="2400" dirty="0" smtClean="0">
                <a:latin typeface="Calibri" pitchFamily="34" charset="0"/>
              </a:rPr>
              <a:t>ull </a:t>
            </a:r>
            <a:r>
              <a:rPr lang="en-US" sz="2400" dirty="0">
                <a:latin typeface="Calibri" pitchFamily="34" charset="0"/>
              </a:rPr>
              <a:t>six degree-of-freedom </a:t>
            </a:r>
            <a:r>
              <a:rPr lang="en-US" sz="2400" dirty="0" smtClean="0">
                <a:latin typeface="Calibri" pitchFamily="34" charset="0"/>
              </a:rPr>
              <a:t>estimation </a:t>
            </a:r>
            <a:r>
              <a:rPr lang="en-US" sz="2400" dirty="0">
                <a:latin typeface="Calibri" pitchFamily="34" charset="0"/>
              </a:rPr>
              <a:t>of a device’s </a:t>
            </a:r>
            <a:r>
              <a:rPr lang="en-US" sz="2400" dirty="0" smtClean="0">
                <a:latin typeface="Calibri" pitchFamily="34" charset="0"/>
              </a:rPr>
              <a:t>pose in MRI </a:t>
            </a:r>
            <a:r>
              <a:rPr lang="en-US" sz="2400" dirty="0">
                <a:latin typeface="Calibri" pitchFamily="34" charset="0"/>
              </a:rPr>
              <a:t>coordinates using </a:t>
            </a:r>
            <a:r>
              <a:rPr lang="en-US" sz="2400" dirty="0" smtClean="0">
                <a:latin typeface="Calibri" pitchFamily="34" charset="0"/>
              </a:rPr>
              <a:t>a </a:t>
            </a:r>
            <a:r>
              <a:rPr lang="en-US" sz="2400" dirty="0">
                <a:latin typeface="Calibri" pitchFamily="34" charset="0"/>
              </a:rPr>
              <a:t>single image slice of the </a:t>
            </a:r>
            <a:r>
              <a:rPr lang="en-US" sz="2400" dirty="0" smtClean="0">
                <a:latin typeface="Calibri" pitchFamily="34" charset="0"/>
              </a:rPr>
              <a:t>frame</a:t>
            </a:r>
            <a:endParaRPr lang="en-US" sz="2400" dirty="0">
              <a:latin typeface="Calibri" pitchFamily="34" charset="0"/>
            </a:endParaRPr>
          </a:p>
        </p:txBody>
      </p:sp>
      <p:pic>
        <p:nvPicPr>
          <p:cNvPr id="5" name="Media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4085" y="5075989"/>
            <a:ext cx="4547938" cy="4480560"/>
          </a:xfrm>
          <a:prstGeom prst="rect">
            <a:avLst/>
          </a:prstGeom>
        </p:spPr>
      </p:pic>
      <p:grpSp>
        <p:nvGrpSpPr>
          <p:cNvPr id="2" name="Group 1"/>
          <p:cNvGrpSpPr/>
          <p:nvPr/>
        </p:nvGrpSpPr>
        <p:grpSpPr>
          <a:xfrm>
            <a:off x="7150472" y="5075989"/>
            <a:ext cx="4572000" cy="4206240"/>
            <a:chOff x="8302600" y="5222298"/>
            <a:chExt cx="4484018" cy="4135234"/>
          </a:xfrm>
        </p:grpSpPr>
        <p:grpSp>
          <p:nvGrpSpPr>
            <p:cNvPr id="7" name="Group 6"/>
            <p:cNvGrpSpPr/>
            <p:nvPr/>
          </p:nvGrpSpPr>
          <p:grpSpPr>
            <a:xfrm>
              <a:off x="8302600" y="5222298"/>
              <a:ext cx="4484018" cy="4135234"/>
              <a:chOff x="8302600" y="5222298"/>
              <a:chExt cx="4484018" cy="4135234"/>
            </a:xfrm>
          </p:grpSpPr>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11018" t="31410" r="60425" b="31764"/>
              <a:stretch/>
            </p:blipFill>
            <p:spPr>
              <a:xfrm rot="5400000">
                <a:off x="8409015" y="5115883"/>
                <a:ext cx="4114800" cy="4327630"/>
              </a:xfrm>
              <a:prstGeom prst="rect">
                <a:avLst/>
              </a:prstGeom>
            </p:spPr>
          </p:pic>
          <p:sp>
            <p:nvSpPr>
              <p:cNvPr id="20" name="TextBox 19"/>
              <p:cNvSpPr txBox="1"/>
              <p:nvPr/>
            </p:nvSpPr>
            <p:spPr>
              <a:xfrm>
                <a:off x="8333419" y="7420329"/>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P2</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21" name="TextBox 20"/>
              <p:cNvSpPr txBox="1"/>
              <p:nvPr/>
            </p:nvSpPr>
            <p:spPr>
              <a:xfrm>
                <a:off x="8418399" y="8308512"/>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P3</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22" name="TextBox 21"/>
              <p:cNvSpPr txBox="1"/>
              <p:nvPr/>
            </p:nvSpPr>
            <p:spPr>
              <a:xfrm>
                <a:off x="8333419" y="6060222"/>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P1</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23" name="TextBox 22"/>
              <p:cNvSpPr txBox="1"/>
              <p:nvPr/>
            </p:nvSpPr>
            <p:spPr>
              <a:xfrm>
                <a:off x="10003225" y="888560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P4</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32" name="TextBox 31"/>
              <p:cNvSpPr txBox="1"/>
              <p:nvPr/>
            </p:nvSpPr>
            <p:spPr>
              <a:xfrm>
                <a:off x="11860238" y="706896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P6</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33" name="TextBox 32"/>
              <p:cNvSpPr txBox="1"/>
              <p:nvPr/>
            </p:nvSpPr>
            <p:spPr>
              <a:xfrm>
                <a:off x="11782044" y="8203033"/>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P5</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34" name="TextBox 33"/>
              <p:cNvSpPr txBox="1"/>
              <p:nvPr/>
            </p:nvSpPr>
            <p:spPr>
              <a:xfrm>
                <a:off x="11782044" y="596526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P7</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grpSp>
        <p:pic>
          <p:nvPicPr>
            <p:cNvPr id="24" name="Picture 23"/>
            <p:cNvPicPr>
              <a:picLocks noChangeAspect="1"/>
            </p:cNvPicPr>
            <p:nvPr/>
          </p:nvPicPr>
          <p:blipFill rotWithShape="1">
            <a:blip r:embed="rId6">
              <a:extLst>
                <a:ext uri="{28A0092B-C50C-407E-A947-70E740481C1C}">
                  <a14:useLocalDpi xmlns:a14="http://schemas.microsoft.com/office/drawing/2010/main" val="0"/>
                </a:ext>
              </a:extLst>
            </a:blip>
            <a:srcRect l="16318" t="52088" r="79823" b="42769"/>
            <a:stretch/>
          </p:blipFill>
          <p:spPr>
            <a:xfrm rot="5400000">
              <a:off x="10382606" y="5926336"/>
              <a:ext cx="706080" cy="767249"/>
            </a:xfrm>
            <a:prstGeom prst="rect">
              <a:avLst/>
            </a:prstGeom>
          </p:spPr>
        </p:pic>
      </p:grpSp>
    </p:spTree>
    <p:extLst>
      <p:ext uri="{BB962C8B-B14F-4D97-AF65-F5344CB8AC3E}">
        <p14:creationId xmlns:p14="http://schemas.microsoft.com/office/powerpoint/2010/main" val="32930499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7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444500" lvl="8" indent="-444500">
              <a:buSzPct val="75000"/>
              <a:defRPr sz="1800"/>
            </a:pPr>
            <a:r>
              <a:rPr lang="en-US" sz="3200" b="1" dirty="0" smtClean="0">
                <a:latin typeface="Calibri" panose="020F0502020204030204" pitchFamily="34" charset="0"/>
                <a:cs typeface="Calibri" panose="020F0502020204030204" pitchFamily="34" charset="0"/>
              </a:rPr>
              <a:t>Z-frame marker characterization</a:t>
            </a:r>
            <a:endParaRPr lang="en-US" sz="3200" b="1"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rotWithShape="1">
          <a:blip r:embed="rId3"/>
          <a:srcRect l="20831" t="36574" r="23210" b="30558"/>
          <a:stretch/>
        </p:blipFill>
        <p:spPr>
          <a:xfrm>
            <a:off x="948886" y="7196052"/>
            <a:ext cx="5742432" cy="1896226"/>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8113" r="31774" b="40444"/>
          <a:stretch/>
        </p:blipFill>
        <p:spPr>
          <a:xfrm>
            <a:off x="948886" y="3342657"/>
            <a:ext cx="5745002" cy="3840480"/>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 r="50152" b="68377"/>
          <a:stretch/>
        </p:blipFill>
        <p:spPr>
          <a:xfrm>
            <a:off x="6990081" y="2932584"/>
            <a:ext cx="5210458" cy="2926080"/>
          </a:xfrm>
          <a:prstGeom prst="rect">
            <a:avLst/>
          </a:prstGeom>
        </p:spPr>
      </p:pic>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48825" r="-1097" b="68377"/>
          <a:stretch/>
        </p:blipFill>
        <p:spPr>
          <a:xfrm>
            <a:off x="6691318" y="6172944"/>
            <a:ext cx="5805415" cy="3108960"/>
          </a:xfrm>
          <a:prstGeom prst="rect">
            <a:avLst/>
          </a:prstGeom>
        </p:spPr>
      </p:pic>
    </p:spTree>
    <p:extLst>
      <p:ext uri="{BB962C8B-B14F-4D97-AF65-F5344CB8AC3E}">
        <p14:creationId xmlns:p14="http://schemas.microsoft.com/office/powerpoint/2010/main" val="3763240730"/>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59503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444500" lvl="8" indent="-444500">
              <a:buSzPct val="75000"/>
              <a:defRPr sz="1800"/>
            </a:pPr>
            <a:r>
              <a:rPr lang="en-US" sz="3200" b="1" dirty="0">
                <a:latin typeface="Calibri" panose="020F0502020204030204" pitchFamily="34" charset="0"/>
                <a:cs typeface="Calibri" panose="020F0502020204030204" pitchFamily="34" charset="0"/>
              </a:rPr>
              <a:t>Configuration of robot-assisted </a:t>
            </a:r>
            <a:r>
              <a:rPr lang="en-US" sz="3200" b="1" dirty="0" err="1">
                <a:latin typeface="Calibri" panose="020F0502020204030204" pitchFamily="34" charset="0"/>
                <a:cs typeface="Calibri" panose="020F0502020204030204" pitchFamily="34" charset="0"/>
              </a:rPr>
              <a:t>iMRI</a:t>
            </a:r>
            <a:endParaRPr lang="en-US" sz="3200" b="1" dirty="0">
              <a:latin typeface="Calibri" panose="020F0502020204030204" pitchFamily="34" charset="0"/>
              <a:cs typeface="Calibri" panose="020F0502020204030204" pitchFamily="34" charset="0"/>
            </a:endParaRPr>
          </a:p>
        </p:txBody>
      </p:sp>
      <p:sp>
        <p:nvSpPr>
          <p:cNvPr id="4" name="Rounded Rectangle 3"/>
          <p:cNvSpPr/>
          <p:nvPr/>
        </p:nvSpPr>
        <p:spPr>
          <a:xfrm>
            <a:off x="4704097" y="2920012"/>
            <a:ext cx="2011680" cy="215661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tx1"/>
                </a:solidFill>
                <a:effectLst/>
                <a:uFillTx/>
                <a:latin typeface="+mn-lt"/>
                <a:ea typeface="+mn-ea"/>
                <a:cs typeface="+mn-cs"/>
                <a:sym typeface="Helvetica Light"/>
              </a:rPr>
              <a:t>Robotic </a:t>
            </a:r>
          </a:p>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chemeClr val="tx1"/>
                </a:solidFill>
              </a:rPr>
              <a:t>Device with</a:t>
            </a:r>
          </a:p>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chemeClr val="tx1"/>
                </a:solidFill>
              </a:rPr>
              <a:t> Attached</a:t>
            </a:r>
          </a:p>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chemeClr val="tx1"/>
                </a:solidFill>
              </a:rPr>
              <a:t> Z-frame</a:t>
            </a:r>
          </a:p>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chemeClr val="tx1"/>
                </a:solidFill>
              </a:rPr>
              <a:t> Marker </a:t>
            </a:r>
            <a:endParaRPr kumimoji="0" lang="en-US" sz="2400" b="0" i="0" u="none" strike="noStrike" cap="none" spc="0" normalizeH="0" baseline="0" dirty="0" smtClean="0">
              <a:ln>
                <a:noFill/>
              </a:ln>
              <a:solidFill>
                <a:srgbClr val="FF0000"/>
              </a:solidFill>
              <a:effectLst/>
              <a:uFillTx/>
              <a:sym typeface="Helvetica Light"/>
            </a:endParaRPr>
          </a:p>
        </p:txBody>
      </p:sp>
      <p:grpSp>
        <p:nvGrpSpPr>
          <p:cNvPr id="26" name="Group 25"/>
          <p:cNvGrpSpPr/>
          <p:nvPr/>
        </p:nvGrpSpPr>
        <p:grpSpPr>
          <a:xfrm>
            <a:off x="7848496" y="4523853"/>
            <a:ext cx="3419847" cy="4324061"/>
            <a:chOff x="7471153" y="3718708"/>
            <a:chExt cx="3775118" cy="5244046"/>
          </a:xfrm>
        </p:grpSpPr>
        <p:sp>
          <p:nvSpPr>
            <p:cNvPr id="7" name="Rounded Rectangle 6"/>
            <p:cNvSpPr/>
            <p:nvPr/>
          </p:nvSpPr>
          <p:spPr>
            <a:xfrm>
              <a:off x="8590632" y="6172944"/>
              <a:ext cx="2592288" cy="930751"/>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mn-lt"/>
                <a:ea typeface="+mn-ea"/>
                <a:cs typeface="+mn-cs"/>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p:sp>
          <p:nvSpPr>
            <p:cNvPr id="6" name="Rounded Rectangle 5"/>
            <p:cNvSpPr/>
            <p:nvPr/>
          </p:nvSpPr>
          <p:spPr>
            <a:xfrm>
              <a:off x="7471153" y="8032003"/>
              <a:ext cx="3690222" cy="930751"/>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lang="en-US" sz="2400" dirty="0" smtClean="0">
                <a:solidFill>
                  <a:schemeClr val="tx1"/>
                </a:solidFill>
              </a:endParaRPr>
            </a:p>
            <a:p>
              <a:pPr marL="0" marR="0" indent="0" algn="ctr" defTabSz="584200" rtl="0" fontAlgn="auto" latinLnBrk="1" hangingPunct="0">
                <a:lnSpc>
                  <a:spcPct val="100000"/>
                </a:lnSpc>
                <a:spcBef>
                  <a:spcPts val="0"/>
                </a:spcBef>
                <a:spcAft>
                  <a:spcPts val="0"/>
                </a:spcAft>
                <a:buClrTx/>
                <a:buSzTx/>
                <a:buFontTx/>
                <a:buNone/>
                <a:tabLst/>
              </a:pPr>
              <a:endParaRPr lang="en-US" sz="2400" dirty="0">
                <a:solidFill>
                  <a:schemeClr val="tx1"/>
                </a:solidFill>
              </a:endParaRPr>
            </a:p>
          </p:txBody>
        </p:sp>
        <p:sp>
          <p:nvSpPr>
            <p:cNvPr id="8" name="Rounded Rectangle 7"/>
            <p:cNvSpPr/>
            <p:nvPr/>
          </p:nvSpPr>
          <p:spPr>
            <a:xfrm>
              <a:off x="8653983" y="3718708"/>
              <a:ext cx="2592288" cy="930751"/>
            </a:xfrm>
            <a:prstGeom prst="roundRect">
              <a:avLst/>
            </a:prstGeom>
            <a:solidFill>
              <a:schemeClr val="bg1"/>
            </a:solidFill>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mn-lt"/>
                <a:ea typeface="+mn-ea"/>
                <a:cs typeface="+mn-cs"/>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p:cxnSp>
          <p:nvCxnSpPr>
            <p:cNvPr id="76" name="Straight Arrow Connector 75"/>
            <p:cNvCxnSpPr/>
            <p:nvPr/>
          </p:nvCxnSpPr>
          <p:spPr>
            <a:xfrm flipV="1">
              <a:off x="9265801" y="4660776"/>
              <a:ext cx="0" cy="1475331"/>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78" name="Straight Arrow Connector 77"/>
            <p:cNvCxnSpPr/>
            <p:nvPr/>
          </p:nvCxnSpPr>
          <p:spPr>
            <a:xfrm>
              <a:off x="10606856" y="4697613"/>
              <a:ext cx="0" cy="1475331"/>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80" name="Straight Arrow Connector 79"/>
            <p:cNvCxnSpPr>
              <a:stCxn id="6" idx="0"/>
            </p:cNvCxnSpPr>
            <p:nvPr/>
          </p:nvCxnSpPr>
          <p:spPr>
            <a:xfrm flipV="1">
              <a:off x="9316264" y="7085198"/>
              <a:ext cx="0" cy="946805"/>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82" name="Straight Arrow Connector 81"/>
            <p:cNvCxnSpPr/>
            <p:nvPr/>
          </p:nvCxnSpPr>
          <p:spPr>
            <a:xfrm>
              <a:off x="10606856" y="7103695"/>
              <a:ext cx="0" cy="94681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sp>
        <p:nvSpPr>
          <p:cNvPr id="2" name="Rounded Rectangle 1"/>
          <p:cNvSpPr/>
          <p:nvPr/>
        </p:nvSpPr>
        <p:spPr>
          <a:xfrm>
            <a:off x="2565596" y="5983030"/>
            <a:ext cx="2544026" cy="767465"/>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lang="en-US" sz="2400" dirty="0" smtClean="0">
              <a:solidFill>
                <a:schemeClr val="tx1"/>
              </a:solidFill>
            </a:endParaRPr>
          </a:p>
          <a:p>
            <a:pPr marL="0" marR="0" indent="0" algn="ctr" defTabSz="584200" rtl="0" fontAlgn="auto" latinLnBrk="1" hangingPunct="0">
              <a:lnSpc>
                <a:spcPct val="100000"/>
              </a:lnSpc>
              <a:spcBef>
                <a:spcPts val="0"/>
              </a:spcBef>
              <a:spcAft>
                <a:spcPts val="0"/>
              </a:spcAft>
              <a:buClrTx/>
              <a:buSzTx/>
              <a:buFontTx/>
              <a:buNone/>
              <a:tabLst/>
            </a:pPr>
            <a:endParaRPr lang="en-US" sz="2400" dirty="0" smtClean="0">
              <a:solidFill>
                <a:schemeClr val="tx1"/>
              </a:solidFill>
            </a:endParaRPr>
          </a:p>
        </p:txBody>
      </p:sp>
      <p:sp>
        <p:nvSpPr>
          <p:cNvPr id="5" name="Rounded Rectangle 4">
            <a:hlinkClick r:id="" action="ppaction://hlinkshowjump?jump=nextslide"/>
          </p:cNvPr>
          <p:cNvSpPr/>
          <p:nvPr/>
        </p:nvSpPr>
        <p:spPr>
          <a:xfrm>
            <a:off x="2635592" y="8112971"/>
            <a:ext cx="2485607" cy="767465"/>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i="0" u="none" strike="noStrike" cap="none" spc="0" normalizeH="0" baseline="0" dirty="0" smtClean="0">
                <a:ln>
                  <a:noFill/>
                </a:ln>
                <a:solidFill>
                  <a:schemeClr val="tx1"/>
                </a:solidFill>
                <a:effectLst/>
                <a:uFillTx/>
                <a:latin typeface="+mn-lt"/>
                <a:ea typeface="+mn-ea"/>
                <a:cs typeface="+mn-cs"/>
                <a:sym typeface="Helvetica Light"/>
              </a:rPr>
              <a:t>Navigation</a:t>
            </a:r>
          </a:p>
          <a:p>
            <a:pPr marL="0" marR="0" indent="0" algn="ctr" defTabSz="584200" rtl="0" fontAlgn="auto" latinLnBrk="1" hangingPunct="0">
              <a:lnSpc>
                <a:spcPct val="100000"/>
              </a:lnSpc>
              <a:spcBef>
                <a:spcPts val="0"/>
              </a:spcBef>
              <a:spcAft>
                <a:spcPts val="0"/>
              </a:spcAft>
              <a:buClrTx/>
              <a:buSzTx/>
              <a:buFontTx/>
              <a:buNone/>
              <a:tabLst/>
            </a:pPr>
            <a:r>
              <a:rPr kumimoji="0" lang="en-US" sz="2400" i="0" u="none" strike="noStrike" cap="none" spc="0" normalizeH="0" baseline="0" dirty="0" smtClean="0">
                <a:ln>
                  <a:noFill/>
                </a:ln>
                <a:solidFill>
                  <a:schemeClr val="tx1"/>
                </a:solidFill>
                <a:effectLst/>
                <a:uFillTx/>
                <a:latin typeface="+mn-lt"/>
                <a:ea typeface="+mn-ea"/>
                <a:cs typeface="+mn-cs"/>
                <a:sym typeface="Helvetica Light"/>
              </a:rPr>
              <a:t> Workstation</a:t>
            </a:r>
          </a:p>
        </p:txBody>
      </p:sp>
      <p:cxnSp>
        <p:nvCxnSpPr>
          <p:cNvPr id="84" name="Straight Arrow Connector 83"/>
          <p:cNvCxnSpPr/>
          <p:nvPr/>
        </p:nvCxnSpPr>
        <p:spPr>
          <a:xfrm>
            <a:off x="4349997" y="6803625"/>
            <a:ext cx="0" cy="1281771"/>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86" name="Straight Arrow Connector 85"/>
          <p:cNvCxnSpPr/>
          <p:nvPr/>
        </p:nvCxnSpPr>
        <p:spPr>
          <a:xfrm flipV="1">
            <a:off x="3211710" y="6786086"/>
            <a:ext cx="0" cy="1281771"/>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97" name="TextBox 96"/>
          <p:cNvSpPr txBox="1"/>
          <p:nvPr/>
        </p:nvSpPr>
        <p:spPr>
          <a:xfrm rot="16200000">
            <a:off x="2168919" y="7256372"/>
            <a:ext cx="1559891" cy="4275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Command</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99" name="TextBox 98"/>
          <p:cNvSpPr txBox="1"/>
          <p:nvPr/>
        </p:nvSpPr>
        <p:spPr>
          <a:xfrm rot="16200000">
            <a:off x="4029827" y="7199771"/>
            <a:ext cx="1210420" cy="42751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Status</a:t>
            </a:r>
          </a:p>
        </p:txBody>
      </p:sp>
      <p:sp>
        <p:nvSpPr>
          <p:cNvPr id="100" name="TextBox 99"/>
          <p:cNvSpPr txBox="1"/>
          <p:nvPr/>
        </p:nvSpPr>
        <p:spPr>
          <a:xfrm rot="16200000">
            <a:off x="248248" y="7213001"/>
            <a:ext cx="2739561" cy="6308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Control Room</a:t>
            </a:r>
            <a:endParaRPr kumimoji="0" lang="en-US"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01" name="TextBox 100"/>
          <p:cNvSpPr txBox="1"/>
          <p:nvPr/>
        </p:nvSpPr>
        <p:spPr>
          <a:xfrm rot="16200000">
            <a:off x="249250" y="3656425"/>
            <a:ext cx="2846796"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dirty="0" smtClean="0">
                <a:solidFill>
                  <a:srgbClr val="000000"/>
                </a:solidFill>
                <a:latin typeface="Calibri" panose="020F0502020204030204" pitchFamily="34" charset="0"/>
                <a:cs typeface="Calibri" panose="020F0502020204030204" pitchFamily="34" charset="0"/>
              </a:rPr>
              <a:t>Scanner</a:t>
            </a:r>
            <a:r>
              <a:rPr kumimoji="0" lang="en-US"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 Room</a:t>
            </a:r>
            <a:endParaRPr kumimoji="0" lang="en-US"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l="13357" t="11529" r="13808" b="12667"/>
          <a:stretch/>
        </p:blipFill>
        <p:spPr>
          <a:xfrm>
            <a:off x="6898884" y="2585372"/>
            <a:ext cx="2401494" cy="1802126"/>
          </a:xfrm>
          <a:prstGeom prst="rect">
            <a:avLst/>
          </a:prstGeom>
        </p:spPr>
      </p:pic>
      <p:sp>
        <p:nvSpPr>
          <p:cNvPr id="31" name="Rectangle 30"/>
          <p:cNvSpPr/>
          <p:nvPr/>
        </p:nvSpPr>
        <p:spPr>
          <a:xfrm>
            <a:off x="1245816" y="5801802"/>
            <a:ext cx="10585176" cy="3384396"/>
          </a:xfrm>
          <a:prstGeom prst="rect">
            <a:avLst/>
          </a:prstGeom>
          <a:noFill/>
          <a:ln>
            <a:prstDash val="lgDash"/>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cxnSp>
        <p:nvCxnSpPr>
          <p:cNvPr id="33" name="Straight Arrow Connector 32"/>
          <p:cNvCxnSpPr/>
          <p:nvPr/>
        </p:nvCxnSpPr>
        <p:spPr>
          <a:xfrm flipH="1" flipV="1">
            <a:off x="5158235" y="8464180"/>
            <a:ext cx="2650711"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9633" y="7835277"/>
            <a:ext cx="1533979" cy="105557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cxnSp>
        <p:nvCxnSpPr>
          <p:cNvPr id="42" name="Straight Arrow Connector 41"/>
          <p:cNvCxnSpPr/>
          <p:nvPr/>
        </p:nvCxnSpPr>
        <p:spPr>
          <a:xfrm>
            <a:off x="4370691" y="4632759"/>
            <a:ext cx="332101" cy="0"/>
          </a:xfrm>
          <a:prstGeom prst="straightConnector1">
            <a:avLst/>
          </a:prstGeom>
          <a:noFill/>
          <a:ln w="38100" cap="flat">
            <a:solidFill>
              <a:srgbClr val="000000"/>
            </a:solidFill>
            <a:prstDash val="solid"/>
            <a:miter lim="400000"/>
            <a:headEnd type="none" w="med" len="med"/>
            <a:tailEnd type="triangle" w="med" len="med"/>
          </a:ln>
          <a:effectLst/>
        </p:spPr>
        <p:style>
          <a:lnRef idx="0">
            <a:scrgbClr r="0" g="0" b="0"/>
          </a:lnRef>
          <a:fillRef idx="0">
            <a:scrgbClr r="0" g="0" b="0"/>
          </a:fillRef>
          <a:effectRef idx="0">
            <a:scrgbClr r="0" g="0" b="0"/>
          </a:effectRef>
          <a:fontRef idx="none"/>
        </p:style>
      </p:cxnSp>
      <p:cxnSp>
        <p:nvCxnSpPr>
          <p:cNvPr id="44" name="Straight Connector 43"/>
          <p:cNvCxnSpPr/>
          <p:nvPr/>
        </p:nvCxnSpPr>
        <p:spPr>
          <a:xfrm flipH="1">
            <a:off x="3279465" y="3579821"/>
            <a:ext cx="1423327"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46" name="Straight Arrow Connector 45"/>
          <p:cNvCxnSpPr/>
          <p:nvPr/>
        </p:nvCxnSpPr>
        <p:spPr>
          <a:xfrm>
            <a:off x="3279465" y="3579820"/>
            <a:ext cx="0" cy="2412745"/>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4" name="Straight Connector 53"/>
          <p:cNvCxnSpPr/>
          <p:nvPr/>
        </p:nvCxnSpPr>
        <p:spPr>
          <a:xfrm flipH="1">
            <a:off x="4370691" y="4632759"/>
            <a:ext cx="0" cy="1335781"/>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04750" y="7855958"/>
            <a:ext cx="1533979" cy="105557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3533" y="7876639"/>
            <a:ext cx="1533979" cy="105557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3202" y="7900983"/>
            <a:ext cx="1533979" cy="105557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12" name="TextBox 11"/>
          <p:cNvSpPr txBox="1"/>
          <p:nvPr/>
        </p:nvSpPr>
        <p:spPr>
          <a:xfrm>
            <a:off x="7852252" y="8222444"/>
            <a:ext cx="3258737"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chemeClr val="tx1"/>
                </a:solidFill>
                <a:latin typeface="Helvetica Light (Body)"/>
                <a:cs typeface="Calibri" panose="020F0502020204030204" pitchFamily="34" charset="0"/>
              </a:rPr>
              <a:t>MRI Host Workstation</a:t>
            </a: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000000"/>
              </a:solidFill>
              <a:effectLst/>
              <a:uFillTx/>
              <a:latin typeface="Helvetica Light (Body)"/>
              <a:cs typeface="Calibri" panose="020F0502020204030204" pitchFamily="34" charset="0"/>
              <a:sym typeface="Helvetica Light"/>
            </a:endParaRPr>
          </a:p>
        </p:txBody>
      </p:sp>
      <p:sp>
        <p:nvSpPr>
          <p:cNvPr id="36" name="TextBox 35"/>
          <p:cNvSpPr txBox="1"/>
          <p:nvPr/>
        </p:nvSpPr>
        <p:spPr>
          <a:xfrm>
            <a:off x="2432820" y="6158642"/>
            <a:ext cx="2809578" cy="38913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rPr>
              <a:t>Robot Controller</a:t>
            </a:r>
            <a:endParaRPr lang="en-US" sz="2400" dirty="0">
              <a:solidFill>
                <a:schemeClr val="tx1"/>
              </a:solidFill>
            </a:endParaRPr>
          </a:p>
        </p:txBody>
      </p:sp>
      <p:sp>
        <p:nvSpPr>
          <p:cNvPr id="13" name="Rectangle 12"/>
          <p:cNvSpPr/>
          <p:nvPr/>
        </p:nvSpPr>
        <p:spPr>
          <a:xfrm>
            <a:off x="9196605" y="4687631"/>
            <a:ext cx="1795144" cy="685212"/>
          </a:xfrm>
          <a:prstGeom prst="rect">
            <a:avLst/>
          </a:prstGeom>
        </p:spPr>
        <p:txBody>
          <a:bodyPr wrap="none">
            <a:spAutoFit/>
          </a:bodyPr>
          <a:lstStyle/>
          <a:p>
            <a:pPr rtl="0" latinLnBrk="1" hangingPunct="0"/>
            <a:r>
              <a:rPr lang="en-US" sz="2400" dirty="0">
                <a:solidFill>
                  <a:schemeClr val="tx1"/>
                </a:solidFill>
              </a:rPr>
              <a:t>MRI Scanner</a:t>
            </a:r>
          </a:p>
          <a:p>
            <a:pPr rtl="0" latinLnBrk="1" hangingPunct="0"/>
            <a:endParaRPr lang="en-US" sz="2400" dirty="0">
              <a:solidFill>
                <a:schemeClr val="tx1"/>
              </a:solidFill>
            </a:endParaRPr>
          </a:p>
        </p:txBody>
      </p:sp>
      <p:sp>
        <p:nvSpPr>
          <p:cNvPr id="37" name="TextBox 36"/>
          <p:cNvSpPr txBox="1"/>
          <p:nvPr/>
        </p:nvSpPr>
        <p:spPr>
          <a:xfrm>
            <a:off x="8555751" y="6678109"/>
            <a:ext cx="310145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chemeClr val="tx1"/>
                </a:solidFill>
              </a:rPr>
              <a:t>MRI Hardware</a:t>
            </a:r>
          </a:p>
        </p:txBody>
      </p:sp>
      <p:sp>
        <p:nvSpPr>
          <p:cNvPr id="45" name="Rectangle 44"/>
          <p:cNvSpPr/>
          <p:nvPr/>
        </p:nvSpPr>
        <p:spPr>
          <a:xfrm>
            <a:off x="1245816" y="2428528"/>
            <a:ext cx="10585176" cy="3112386"/>
          </a:xfrm>
          <a:prstGeom prst="rect">
            <a:avLst/>
          </a:prstGeom>
          <a:noFill/>
          <a:ln>
            <a:prstDash val="lgDash"/>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2834621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5"/>
                                        </p:tgtEl>
                                        <p:attrNameLst>
                                          <p:attrName>fillcolor</p:attrName>
                                        </p:attrNameLst>
                                      </p:cBhvr>
                                      <p:to>
                                        <a:srgbClr val="E6E6E6"/>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115860" y="1530650"/>
            <a:ext cx="12570762" cy="59503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lvl="0">
              <a:defRPr sz="1800"/>
            </a:pPr>
            <a:r>
              <a:rPr lang="en-US" sz="3200" b="1" dirty="0" smtClean="0">
                <a:latin typeface="Calibri" panose="020F0502020204030204" pitchFamily="34" charset="0"/>
                <a:cs typeface="Calibri" panose="020F0502020204030204" pitchFamily="34" charset="0"/>
              </a:rPr>
              <a:t>Automated alignment detection algorithm </a:t>
            </a:r>
          </a:p>
        </p:txBody>
      </p:sp>
      <p:pic>
        <p:nvPicPr>
          <p:cNvPr id="13" name="Picture 12"/>
          <p:cNvPicPr>
            <a:picLocks noChangeAspect="1"/>
          </p:cNvPicPr>
          <p:nvPr/>
        </p:nvPicPr>
        <p:blipFill rotWithShape="1">
          <a:blip r:embed="rId3"/>
          <a:srcRect l="13474" t="18500" r="20115" b="10625"/>
          <a:stretch/>
        </p:blipFill>
        <p:spPr>
          <a:xfrm>
            <a:off x="1461840" y="2932584"/>
            <a:ext cx="10363200" cy="6217920"/>
          </a:xfrm>
          <a:prstGeom prst="rect">
            <a:avLst/>
          </a:prstGeom>
        </p:spPr>
      </p:pic>
    </p:spTree>
    <p:extLst>
      <p:ext uri="{BB962C8B-B14F-4D97-AF65-F5344CB8AC3E}">
        <p14:creationId xmlns:p14="http://schemas.microsoft.com/office/powerpoint/2010/main" val="23382999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19547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Calibration: </a:t>
            </a:r>
          </a:p>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Automatic rotation of the fiducial points</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9521" t="8639" r="21483" b="22818"/>
          <a:stretch/>
        </p:blipFill>
        <p:spPr>
          <a:xfrm>
            <a:off x="4966533" y="2950032"/>
            <a:ext cx="3258024" cy="3109931"/>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8608" t="7888" r="19210" b="16979"/>
          <a:stretch/>
        </p:blipFill>
        <p:spPr>
          <a:xfrm>
            <a:off x="811942" y="2929086"/>
            <a:ext cx="3175409" cy="3130877"/>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17364" t="8555" r="19108" b="19328"/>
          <a:stretch/>
        </p:blipFill>
        <p:spPr>
          <a:xfrm>
            <a:off x="9070684" y="2932584"/>
            <a:ext cx="3375032" cy="3131046"/>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8219" t="5155" r="18145" b="6612"/>
          <a:stretch/>
        </p:blipFill>
        <p:spPr>
          <a:xfrm>
            <a:off x="534373" y="6317142"/>
            <a:ext cx="3452978" cy="3376246"/>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l="8161" t="4746" r="12100" b="7953"/>
          <a:stretch/>
        </p:blipFill>
        <p:spPr>
          <a:xfrm>
            <a:off x="4629028" y="6275766"/>
            <a:ext cx="3744416" cy="3384376"/>
          </a:xfrm>
          <a:prstGeom prst="rect">
            <a:avLst/>
          </a:prstGeom>
        </p:spPr>
      </p:pic>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l="7406" t="5511" r="13184" b="7036"/>
          <a:stretch/>
        </p:blipFill>
        <p:spPr>
          <a:xfrm>
            <a:off x="8851171" y="6419782"/>
            <a:ext cx="3600400" cy="3240360"/>
          </a:xfrm>
          <a:prstGeom prst="rect">
            <a:avLst/>
          </a:prstGeom>
        </p:spPr>
      </p:pic>
      <p:sp>
        <p:nvSpPr>
          <p:cNvPr id="13" name="Rectangle 12"/>
          <p:cNvSpPr/>
          <p:nvPr/>
        </p:nvSpPr>
        <p:spPr>
          <a:xfrm>
            <a:off x="795005" y="3452633"/>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4" name="Rectangle 13"/>
          <p:cNvSpPr/>
          <p:nvPr/>
        </p:nvSpPr>
        <p:spPr>
          <a:xfrm>
            <a:off x="5060414" y="8081339"/>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5" name="Rectangle 14"/>
          <p:cNvSpPr/>
          <p:nvPr/>
        </p:nvSpPr>
        <p:spPr>
          <a:xfrm>
            <a:off x="9613509" y="8796676"/>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6" name="Rectangle 15"/>
          <p:cNvSpPr/>
          <p:nvPr/>
        </p:nvSpPr>
        <p:spPr>
          <a:xfrm>
            <a:off x="1081512" y="8056077"/>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7" name="Rectangle 16"/>
          <p:cNvSpPr/>
          <p:nvPr/>
        </p:nvSpPr>
        <p:spPr>
          <a:xfrm>
            <a:off x="9203739" y="3216671"/>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8" name="Rectangle 17"/>
          <p:cNvSpPr/>
          <p:nvPr/>
        </p:nvSpPr>
        <p:spPr>
          <a:xfrm>
            <a:off x="4966533" y="5092824"/>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5" name="Oval 4"/>
          <p:cNvSpPr/>
          <p:nvPr/>
        </p:nvSpPr>
        <p:spPr>
          <a:xfrm>
            <a:off x="1677864" y="7109048"/>
            <a:ext cx="286507" cy="288032"/>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68215277"/>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Image filtering steps</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grpSp>
        <p:nvGrpSpPr>
          <p:cNvPr id="4" name="Group 3"/>
          <p:cNvGrpSpPr/>
          <p:nvPr/>
        </p:nvGrpSpPr>
        <p:grpSpPr>
          <a:xfrm>
            <a:off x="4933070" y="2293596"/>
            <a:ext cx="2823270" cy="6137264"/>
            <a:chOff x="4918224" y="2997176"/>
            <a:chExt cx="2823270" cy="6137264"/>
          </a:xfrm>
        </p:grpSpPr>
        <p:sp>
          <p:nvSpPr>
            <p:cNvPr id="3" name="Rectangle 2"/>
            <p:cNvSpPr/>
            <p:nvPr/>
          </p:nvSpPr>
          <p:spPr>
            <a:xfrm>
              <a:off x="4933182" y="2997176"/>
              <a:ext cx="2808312" cy="841256"/>
            </a:xfrm>
            <a:prstGeom prst="rect">
              <a:avLst/>
            </a:prstGeom>
            <a:solidFill>
              <a:srgbClr val="D2EBB7"/>
            </a:solidFill>
            <a:ln w="12700" cap="flat">
              <a:solidFill>
                <a:srgbClr val="AFDC7E"/>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rgbClr val="FFFFFF"/>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Calibri" panose="020F0502020204030204" pitchFamily="34" charset="0"/>
                <a:cs typeface="Calibri" panose="020F0502020204030204" pitchFamily="34" charset="0"/>
                <a:sym typeface="Helvetica Light"/>
              </a:endParaRPr>
            </a:p>
          </p:txBody>
        </p:sp>
        <p:sp>
          <p:nvSpPr>
            <p:cNvPr id="5" name="Rectangle 4"/>
            <p:cNvSpPr/>
            <p:nvPr/>
          </p:nvSpPr>
          <p:spPr>
            <a:xfrm>
              <a:off x="4918224" y="4683616"/>
              <a:ext cx="2808312" cy="841256"/>
            </a:xfrm>
            <a:prstGeom prst="rect">
              <a:avLst/>
            </a:prstGeom>
            <a:no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lang="en-US" sz="2400" dirty="0">
                <a:solidFill>
                  <a:schemeClr val="tx1"/>
                </a:solidFill>
                <a:latin typeface="Calibri" panose="020F0502020204030204" pitchFamily="34" charset="0"/>
                <a:cs typeface="Calibri" panose="020F0502020204030204" pitchFamily="34" charset="0"/>
              </a:endParaRPr>
            </a:p>
          </p:txBody>
        </p:sp>
        <p:sp>
          <p:nvSpPr>
            <p:cNvPr id="6" name="Rectangle 5"/>
            <p:cNvSpPr/>
            <p:nvPr/>
          </p:nvSpPr>
          <p:spPr>
            <a:xfrm>
              <a:off x="4918224" y="6339800"/>
              <a:ext cx="2808312" cy="841256"/>
            </a:xfrm>
            <a:prstGeom prst="rect">
              <a:avLst/>
            </a:prstGeom>
            <a:no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7" name="Rectangle 6"/>
            <p:cNvSpPr/>
            <p:nvPr/>
          </p:nvSpPr>
          <p:spPr>
            <a:xfrm>
              <a:off x="4918224" y="7923976"/>
              <a:ext cx="2808312" cy="841256"/>
            </a:xfrm>
            <a:prstGeom prst="rect">
              <a:avLst/>
            </a:prstGeom>
            <a:no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16" name="Down Arrow 15"/>
            <p:cNvSpPr/>
            <p:nvPr/>
          </p:nvSpPr>
          <p:spPr>
            <a:xfrm>
              <a:off x="6214368" y="3948688"/>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Down Arrow 16"/>
            <p:cNvSpPr/>
            <p:nvPr/>
          </p:nvSpPr>
          <p:spPr>
            <a:xfrm>
              <a:off x="6214368" y="7224310"/>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Down Arrow 17"/>
            <p:cNvSpPr/>
            <p:nvPr/>
          </p:nvSpPr>
          <p:spPr>
            <a:xfrm>
              <a:off x="6214368" y="5630014"/>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extBox 19"/>
            <p:cNvSpPr txBox="1"/>
            <p:nvPr/>
          </p:nvSpPr>
          <p:spPr>
            <a:xfrm>
              <a:off x="5253633" y="3008574"/>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latin typeface="Calibri" panose="020F0502020204030204" pitchFamily="34" charset="0"/>
                  <a:cs typeface="Calibri" panose="020F0502020204030204" pitchFamily="34" charset="0"/>
                </a:rPr>
                <a:t>Noise </a:t>
              </a:r>
            </a:p>
            <a:p>
              <a:pPr rtl="0" latinLnBrk="1" hangingPunct="0"/>
              <a:r>
                <a:rPr lang="en-US" sz="2400" dirty="0" smtClean="0">
                  <a:solidFill>
                    <a:schemeClr val="tx1"/>
                  </a:solidFill>
                  <a:latin typeface="Calibri" panose="020F0502020204030204" pitchFamily="34" charset="0"/>
                  <a:cs typeface="Calibri" panose="020F0502020204030204" pitchFamily="34" charset="0"/>
                </a:rPr>
                <a:t>removal</a:t>
              </a:r>
              <a:endParaRPr lang="en-US" sz="2400" dirty="0">
                <a:solidFill>
                  <a:schemeClr val="tx1"/>
                </a:solidFill>
                <a:latin typeface="Calibri" panose="020F0502020204030204" pitchFamily="34" charset="0"/>
                <a:cs typeface="Calibri" panose="020F0502020204030204" pitchFamily="34" charset="0"/>
              </a:endParaRPr>
            </a:p>
          </p:txBody>
        </p:sp>
        <p:sp>
          <p:nvSpPr>
            <p:cNvPr id="21" name="TextBox 20"/>
            <p:cNvSpPr txBox="1"/>
            <p:nvPr/>
          </p:nvSpPr>
          <p:spPr>
            <a:xfrm>
              <a:off x="5351834" y="7923852"/>
              <a:ext cx="2016224"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latin typeface="Calibri" panose="020F0502020204030204" pitchFamily="34" charset="0"/>
                  <a:cs typeface="Calibri" panose="020F0502020204030204" pitchFamily="34" charset="0"/>
                </a:rPr>
                <a:t>Binary</a:t>
              </a:r>
            </a:p>
            <a:p>
              <a:pPr rtl="0" latinLnBrk="1" hangingPunct="0"/>
              <a:r>
                <a:rPr lang="en-US" sz="2400" dirty="0" smtClean="0">
                  <a:solidFill>
                    <a:schemeClr val="tx1"/>
                  </a:solidFill>
                  <a:latin typeface="Calibri" panose="020F0502020204030204" pitchFamily="34" charset="0"/>
                  <a:cs typeface="Calibri" panose="020F0502020204030204" pitchFamily="34" charset="0"/>
                </a:rPr>
                <a:t> masking</a:t>
              </a:r>
              <a:endParaRPr lang="en-US" sz="2400" dirty="0">
                <a:solidFill>
                  <a:schemeClr val="tx1"/>
                </a:solidFill>
                <a:latin typeface="Calibri" panose="020F0502020204030204" pitchFamily="34" charset="0"/>
                <a:cs typeface="Calibri" panose="020F0502020204030204" pitchFamily="34" charset="0"/>
              </a:endParaRPr>
            </a:p>
            <a:p>
              <a:pPr rtl="0" latinLnBrk="1" hangingPunct="0"/>
              <a:endParaRPr lang="en-US" sz="2400" dirty="0">
                <a:solidFill>
                  <a:schemeClr val="tx1"/>
                </a:solidFill>
                <a:latin typeface="Calibri" panose="020F0502020204030204" pitchFamily="34" charset="0"/>
                <a:cs typeface="Calibri" panose="020F0502020204030204" pitchFamily="34" charset="0"/>
              </a:endParaRPr>
            </a:p>
          </p:txBody>
        </p:sp>
        <p:sp>
          <p:nvSpPr>
            <p:cNvPr id="22" name="TextBox 21"/>
            <p:cNvSpPr txBox="1"/>
            <p:nvPr/>
          </p:nvSpPr>
          <p:spPr>
            <a:xfrm>
              <a:off x="5339382" y="6303734"/>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chemeClr val="tx1"/>
                  </a:solidFill>
                  <a:latin typeface="Calibri" panose="020F0502020204030204" pitchFamily="34" charset="0"/>
                  <a:cs typeface="Calibri" panose="020F0502020204030204" pitchFamily="34" charset="0"/>
                </a:rPr>
                <a:t>Image</a:t>
              </a:r>
            </a:p>
            <a:p>
              <a:pPr rtl="0" latinLnBrk="1" hangingPunct="0"/>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binarization</a:t>
              </a:r>
              <a:endParaRPr lang="en-US" sz="2400" dirty="0">
                <a:solidFill>
                  <a:schemeClr val="tx1"/>
                </a:solidFill>
                <a:latin typeface="Calibri" panose="020F0502020204030204" pitchFamily="34" charset="0"/>
                <a:cs typeface="Calibri" panose="020F0502020204030204" pitchFamily="34" charset="0"/>
              </a:endParaRPr>
            </a:p>
          </p:txBody>
        </p:sp>
        <p:sp>
          <p:nvSpPr>
            <p:cNvPr id="23" name="TextBox 22"/>
            <p:cNvSpPr txBox="1"/>
            <p:nvPr/>
          </p:nvSpPr>
          <p:spPr>
            <a:xfrm>
              <a:off x="5314268" y="4654612"/>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chemeClr val="tx1"/>
                  </a:solidFill>
                  <a:latin typeface="Calibri" panose="020F0502020204030204" pitchFamily="34" charset="0"/>
                  <a:cs typeface="Calibri" panose="020F0502020204030204" pitchFamily="34" charset="0"/>
                </a:rPr>
                <a:t>Contrast </a:t>
              </a:r>
            </a:p>
            <a:p>
              <a:pPr rtl="0" latinLnBrk="1" hangingPunct="0"/>
              <a:r>
                <a:rPr lang="en-US" sz="2400" dirty="0">
                  <a:solidFill>
                    <a:schemeClr val="tx1"/>
                  </a:solidFill>
                  <a:latin typeface="Calibri" panose="020F0502020204030204" pitchFamily="34" charset="0"/>
                  <a:cs typeface="Calibri" panose="020F0502020204030204" pitchFamily="34" charset="0"/>
                </a:rPr>
                <a:t>enhancement</a:t>
              </a:r>
            </a:p>
          </p:txBody>
        </p:sp>
      </p:grpSp>
      <p:sp>
        <p:nvSpPr>
          <p:cNvPr id="27" name="Rectangular Callout 29"/>
          <p:cNvSpPr/>
          <p:nvPr/>
        </p:nvSpPr>
        <p:spPr>
          <a:xfrm rot="16200000">
            <a:off x="420387" y="2256048"/>
            <a:ext cx="4165243" cy="4151367"/>
          </a:xfrm>
          <a:custGeom>
            <a:avLst/>
            <a:gdLst>
              <a:gd name="connsiteX0" fmla="*/ 0 w 3047319"/>
              <a:gd name="connsiteY0" fmla="*/ 0 h 4114800"/>
              <a:gd name="connsiteX1" fmla="*/ 507887 w 3047319"/>
              <a:gd name="connsiteY1" fmla="*/ 0 h 4114800"/>
              <a:gd name="connsiteX2" fmla="*/ 507887 w 3047319"/>
              <a:gd name="connsiteY2" fmla="*/ 0 h 4114800"/>
              <a:gd name="connsiteX3" fmla="*/ 1269716 w 3047319"/>
              <a:gd name="connsiteY3" fmla="*/ 0 h 4114800"/>
              <a:gd name="connsiteX4" fmla="*/ 3047319 w 3047319"/>
              <a:gd name="connsiteY4" fmla="*/ 0 h 4114800"/>
              <a:gd name="connsiteX5" fmla="*/ 3047319 w 3047319"/>
              <a:gd name="connsiteY5" fmla="*/ 2400300 h 4114800"/>
              <a:gd name="connsiteX6" fmla="*/ 3047319 w 3047319"/>
              <a:gd name="connsiteY6" fmla="*/ 2400300 h 4114800"/>
              <a:gd name="connsiteX7" fmla="*/ 3047319 w 3047319"/>
              <a:gd name="connsiteY7" fmla="*/ 3429000 h 4114800"/>
              <a:gd name="connsiteX8" fmla="*/ 3047319 w 3047319"/>
              <a:gd name="connsiteY8" fmla="*/ 4114800 h 4114800"/>
              <a:gd name="connsiteX9" fmla="*/ 1269716 w 3047319"/>
              <a:gd name="connsiteY9" fmla="*/ 4114800 h 4114800"/>
              <a:gd name="connsiteX10" fmla="*/ 888812 w 3047319"/>
              <a:gd name="connsiteY10" fmla="*/ 4629150 h 4114800"/>
              <a:gd name="connsiteX11" fmla="*/ 507887 w 3047319"/>
              <a:gd name="connsiteY11" fmla="*/ 4114800 h 4114800"/>
              <a:gd name="connsiteX12" fmla="*/ 0 w 3047319"/>
              <a:gd name="connsiteY12" fmla="*/ 4114800 h 4114800"/>
              <a:gd name="connsiteX13" fmla="*/ 0 w 3047319"/>
              <a:gd name="connsiteY13" fmla="*/ 3429000 h 4114800"/>
              <a:gd name="connsiteX14" fmla="*/ 0 w 3047319"/>
              <a:gd name="connsiteY14" fmla="*/ 2400300 h 4114800"/>
              <a:gd name="connsiteX15" fmla="*/ 0 w 3047319"/>
              <a:gd name="connsiteY15" fmla="*/ 2400300 h 4114800"/>
              <a:gd name="connsiteX16" fmla="*/ 0 w 3047319"/>
              <a:gd name="connsiteY16" fmla="*/ 0 h 4114800"/>
              <a:gd name="connsiteX0" fmla="*/ 0 w 3047319"/>
              <a:gd name="connsiteY0" fmla="*/ 0 h 4629150"/>
              <a:gd name="connsiteX1" fmla="*/ 507887 w 3047319"/>
              <a:gd name="connsiteY1" fmla="*/ 0 h 4629150"/>
              <a:gd name="connsiteX2" fmla="*/ 507887 w 3047319"/>
              <a:gd name="connsiteY2" fmla="*/ 0 h 4629150"/>
              <a:gd name="connsiteX3" fmla="*/ 1269716 w 3047319"/>
              <a:gd name="connsiteY3" fmla="*/ 0 h 4629150"/>
              <a:gd name="connsiteX4" fmla="*/ 3047319 w 3047319"/>
              <a:gd name="connsiteY4" fmla="*/ 0 h 4629150"/>
              <a:gd name="connsiteX5" fmla="*/ 3047319 w 3047319"/>
              <a:gd name="connsiteY5" fmla="*/ 2400300 h 4629150"/>
              <a:gd name="connsiteX6" fmla="*/ 3047319 w 3047319"/>
              <a:gd name="connsiteY6" fmla="*/ 2400300 h 4629150"/>
              <a:gd name="connsiteX7" fmla="*/ 3047319 w 3047319"/>
              <a:gd name="connsiteY7" fmla="*/ 3429000 h 4629150"/>
              <a:gd name="connsiteX8" fmla="*/ 3047319 w 3047319"/>
              <a:gd name="connsiteY8" fmla="*/ 4114800 h 4629150"/>
              <a:gd name="connsiteX9" fmla="*/ 2576002 w 3047319"/>
              <a:gd name="connsiteY9" fmla="*/ 4152125 h 4629150"/>
              <a:gd name="connsiteX10" fmla="*/ 888812 w 3047319"/>
              <a:gd name="connsiteY10" fmla="*/ 4629150 h 4629150"/>
              <a:gd name="connsiteX11" fmla="*/ 507887 w 3047319"/>
              <a:gd name="connsiteY11" fmla="*/ 4114800 h 4629150"/>
              <a:gd name="connsiteX12" fmla="*/ 0 w 3047319"/>
              <a:gd name="connsiteY12" fmla="*/ 4114800 h 4629150"/>
              <a:gd name="connsiteX13" fmla="*/ 0 w 3047319"/>
              <a:gd name="connsiteY13" fmla="*/ 3429000 h 4629150"/>
              <a:gd name="connsiteX14" fmla="*/ 0 w 3047319"/>
              <a:gd name="connsiteY14" fmla="*/ 2400300 h 4629150"/>
              <a:gd name="connsiteX15" fmla="*/ 0 w 3047319"/>
              <a:gd name="connsiteY15" fmla="*/ 2400300 h 4629150"/>
              <a:gd name="connsiteX16" fmla="*/ 0 w 3047319"/>
              <a:gd name="connsiteY16" fmla="*/ 0 h 4629150"/>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507887 w 3047319"/>
              <a:gd name="connsiteY11" fmla="*/ 4114800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299365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8944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077482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1480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73442"/>
              <a:gd name="connsiteX1" fmla="*/ 507887 w 3047319"/>
              <a:gd name="connsiteY1" fmla="*/ 0 h 4273442"/>
              <a:gd name="connsiteX2" fmla="*/ 507887 w 3047319"/>
              <a:gd name="connsiteY2" fmla="*/ 0 h 4273442"/>
              <a:gd name="connsiteX3" fmla="*/ 1269716 w 3047319"/>
              <a:gd name="connsiteY3" fmla="*/ 0 h 4273442"/>
              <a:gd name="connsiteX4" fmla="*/ 3047319 w 3047319"/>
              <a:gd name="connsiteY4" fmla="*/ 0 h 4273442"/>
              <a:gd name="connsiteX5" fmla="*/ 3047319 w 3047319"/>
              <a:gd name="connsiteY5" fmla="*/ 2400300 h 4273442"/>
              <a:gd name="connsiteX6" fmla="*/ 3047319 w 3047319"/>
              <a:gd name="connsiteY6" fmla="*/ 2400300 h 4273442"/>
              <a:gd name="connsiteX7" fmla="*/ 3047319 w 3047319"/>
              <a:gd name="connsiteY7" fmla="*/ 3429000 h 4273442"/>
              <a:gd name="connsiteX8" fmla="*/ 3047319 w 3047319"/>
              <a:gd name="connsiteY8" fmla="*/ 4114800 h 4273442"/>
              <a:gd name="connsiteX9" fmla="*/ 2650647 w 3047319"/>
              <a:gd name="connsiteY9" fmla="*/ 4114807 h 4273442"/>
              <a:gd name="connsiteX10" fmla="*/ 2456173 w 3047319"/>
              <a:gd name="connsiteY10" fmla="*/ 4273442 h 4273442"/>
              <a:gd name="connsiteX11" fmla="*/ 2299365 w 3047319"/>
              <a:gd name="connsiteY11" fmla="*/ 4133461 h 4273442"/>
              <a:gd name="connsiteX12" fmla="*/ 0 w 3047319"/>
              <a:gd name="connsiteY12" fmla="*/ 4114800 h 4273442"/>
              <a:gd name="connsiteX13" fmla="*/ 0 w 3047319"/>
              <a:gd name="connsiteY13" fmla="*/ 3429000 h 4273442"/>
              <a:gd name="connsiteX14" fmla="*/ 0 w 3047319"/>
              <a:gd name="connsiteY14" fmla="*/ 2400300 h 4273442"/>
              <a:gd name="connsiteX15" fmla="*/ 0 w 3047319"/>
              <a:gd name="connsiteY15" fmla="*/ 2400300 h 4273442"/>
              <a:gd name="connsiteX16" fmla="*/ 0 w 3047319"/>
              <a:gd name="connsiteY16" fmla="*/ 0 h 42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7319" h="4273442">
                <a:moveTo>
                  <a:pt x="0" y="0"/>
                </a:moveTo>
                <a:lnTo>
                  <a:pt x="507887" y="0"/>
                </a:lnTo>
                <a:lnTo>
                  <a:pt x="507887" y="0"/>
                </a:lnTo>
                <a:lnTo>
                  <a:pt x="1269716" y="0"/>
                </a:lnTo>
                <a:lnTo>
                  <a:pt x="3047319" y="0"/>
                </a:lnTo>
                <a:lnTo>
                  <a:pt x="3047319" y="2400300"/>
                </a:lnTo>
                <a:lnTo>
                  <a:pt x="3047319" y="2400300"/>
                </a:lnTo>
                <a:lnTo>
                  <a:pt x="3047319" y="3429000"/>
                </a:lnTo>
                <a:lnTo>
                  <a:pt x="3047319" y="4114800"/>
                </a:lnTo>
                <a:lnTo>
                  <a:pt x="2650647" y="4114807"/>
                </a:lnTo>
                <a:lnTo>
                  <a:pt x="2456173" y="4273442"/>
                </a:lnTo>
                <a:lnTo>
                  <a:pt x="2299365" y="4133461"/>
                </a:lnTo>
                <a:lnTo>
                  <a:pt x="0" y="4114800"/>
                </a:lnTo>
                <a:lnTo>
                  <a:pt x="0" y="3429000"/>
                </a:lnTo>
                <a:lnTo>
                  <a:pt x="0" y="2400300"/>
                </a:lnTo>
                <a:lnTo>
                  <a:pt x="0" y="2400300"/>
                </a:lnTo>
                <a:lnTo>
                  <a:pt x="0" y="0"/>
                </a:lnTo>
                <a:close/>
              </a:path>
            </a:pathLst>
          </a:custGeom>
          <a:ln w="28575">
            <a:solidFill>
              <a:schemeClr val="accent4">
                <a:lumMod val="60000"/>
                <a:lumOff val="40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vert" wrap="square" lIns="50800" tIns="50800" rIns="50800" bIns="50800" numCol="1" spcCol="38100" rtlCol="0" anchor="ctr">
            <a:spAutoFit/>
          </a:bodyPr>
          <a:lstStyle/>
          <a:p>
            <a:pPr marL="444500" lvl="8" indent="-444500" algn="just">
              <a:buSzPct val="75000"/>
              <a:buFont typeface="Arial" panose="020B0604020202020204" pitchFamily="34" charset="0"/>
              <a:buChar char="•"/>
              <a:defRPr sz="1800"/>
            </a:pPr>
            <a:r>
              <a:rPr lang="en-US" sz="2400" dirty="0">
                <a:latin typeface="Calibri" pitchFamily="34" charset="0"/>
              </a:rPr>
              <a:t>2D Gaussian filter:</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lvl="8" indent="0" algn="just">
              <a:buSzPct val="75000"/>
              <a:defRPr sz="1800"/>
            </a:pPr>
            <a:r>
              <a:rPr lang="en-US" sz="2400" dirty="0" smtClean="0">
                <a:latin typeface="Calibri" pitchFamily="34" charset="0"/>
              </a:rPr>
              <a:t>	Localization </a:t>
            </a:r>
            <a:r>
              <a:rPr lang="en-US" sz="2400" dirty="0">
                <a:latin typeface="Calibri" pitchFamily="34" charset="0"/>
              </a:rPr>
              <a:t>error = </a:t>
            </a:r>
            <a:r>
              <a:rPr lang="en-US" sz="2400" dirty="0" smtClean="0">
                <a:latin typeface="Calibri" pitchFamily="34" charset="0"/>
              </a:rPr>
              <a:t>0.7327</a:t>
            </a:r>
          </a:p>
          <a:p>
            <a:pPr lvl="8" indent="0" algn="just">
              <a:buSzPct val="75000"/>
              <a:defRPr sz="1800"/>
            </a:pPr>
            <a:endParaRPr lang="en-US" sz="2400" dirty="0" smtClean="0">
              <a:latin typeface="Calibri" pitchFamily="34" charset="0"/>
            </a:endParaRPr>
          </a:p>
          <a:p>
            <a:pPr marL="444500" lvl="8" indent="-444500" algn="just">
              <a:buSzPct val="75000"/>
              <a:buFont typeface="Arial" panose="020B0604020202020204" pitchFamily="34" charset="0"/>
              <a:buChar char="•"/>
              <a:defRPr sz="1800"/>
            </a:pPr>
            <a:r>
              <a:rPr lang="en-US" sz="2400" dirty="0" smtClean="0">
                <a:latin typeface="Calibri" pitchFamily="34" charset="0"/>
              </a:rPr>
              <a:t>Anisotropic </a:t>
            </a:r>
            <a:r>
              <a:rPr lang="en-US" sz="2400" dirty="0">
                <a:latin typeface="Calibri" pitchFamily="34" charset="0"/>
              </a:rPr>
              <a:t>diffusion</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lvl="8" indent="0" algn="just">
              <a:buSzPct val="75000"/>
              <a:defRPr sz="1800"/>
            </a:pPr>
            <a:r>
              <a:rPr lang="en-US" sz="2400" dirty="0" smtClean="0">
                <a:latin typeface="Calibri" pitchFamily="34" charset="0"/>
              </a:rPr>
              <a:t>	Localization </a:t>
            </a:r>
            <a:r>
              <a:rPr lang="en-US" sz="2400" dirty="0">
                <a:latin typeface="Calibri" pitchFamily="34" charset="0"/>
              </a:rPr>
              <a:t>error= </a:t>
            </a:r>
            <a:r>
              <a:rPr lang="en-US" sz="2400" dirty="0" smtClean="0">
                <a:latin typeface="Calibri" pitchFamily="34" charset="0"/>
              </a:rPr>
              <a:t>0.6114</a:t>
            </a:r>
          </a:p>
          <a:p>
            <a:pPr lvl="8" indent="0" algn="just">
              <a:buSzPct val="75000"/>
              <a:defRPr sz="1800"/>
            </a:pPr>
            <a:endParaRPr lang="en-US" sz="2400" dirty="0" smtClean="0">
              <a:latin typeface="Calibri" panose="020F0502020204030204" pitchFamily="34" charset="0"/>
              <a:cs typeface="Calibri" panose="020F0502020204030204" pitchFamily="34" charset="0"/>
            </a:endParaRPr>
          </a:p>
          <a:p>
            <a:pPr marL="444500" lvl="8" indent="-444500" algn="just">
              <a:buSzPct val="75000"/>
              <a:buFont typeface="Arial" panose="020B0604020202020204" pitchFamily="34" charset="0"/>
              <a:buChar char="•"/>
              <a:defRPr sz="1800"/>
            </a:pPr>
            <a:r>
              <a:rPr lang="en-US" sz="2400" dirty="0" smtClean="0">
                <a:latin typeface="Calibri" panose="020F0502020204030204" pitchFamily="34" charset="0"/>
                <a:cs typeface="Calibri" panose="020F0502020204030204" pitchFamily="34" charset="0"/>
              </a:rPr>
              <a:t>Median </a:t>
            </a:r>
            <a:r>
              <a:rPr lang="en-US" sz="2400" dirty="0">
                <a:latin typeface="Calibri" panose="020F0502020204030204" pitchFamily="34" charset="0"/>
                <a:cs typeface="Calibri" panose="020F0502020204030204" pitchFamily="34" charset="0"/>
              </a:rPr>
              <a:t>Filter</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lvl="8" indent="0" algn="just">
              <a:buSzPct val="75000"/>
              <a:defRPr sz="1800"/>
            </a:pPr>
            <a:r>
              <a:rPr lang="en-US" sz="2400" dirty="0" smtClean="0">
                <a:latin typeface="Calibri" pitchFamily="34" charset="0"/>
              </a:rPr>
              <a:t>	Localization </a:t>
            </a:r>
            <a:r>
              <a:rPr lang="en-US" sz="2400" dirty="0">
                <a:latin typeface="Calibri" pitchFamily="34" charset="0"/>
              </a:rPr>
              <a:t>error= 0.6114</a:t>
            </a:r>
          </a:p>
        </p:txBody>
      </p:sp>
      <p:sp>
        <p:nvSpPr>
          <p:cNvPr id="2" name="Rectangle 1"/>
          <p:cNvSpPr/>
          <p:nvPr/>
        </p:nvSpPr>
        <p:spPr>
          <a:xfrm>
            <a:off x="4685766" y="3148608"/>
            <a:ext cx="3744416" cy="5599156"/>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19" name="Group 18"/>
          <p:cNvGrpSpPr/>
          <p:nvPr/>
        </p:nvGrpSpPr>
        <p:grpSpPr>
          <a:xfrm>
            <a:off x="4682429" y="3336577"/>
            <a:ext cx="7992888" cy="3208844"/>
            <a:chOff x="4630192" y="3328099"/>
            <a:chExt cx="7992888" cy="3208844"/>
          </a:xfrm>
        </p:grpSpPr>
        <p:sp>
          <p:nvSpPr>
            <p:cNvPr id="24" name="Rectangular Callout 27"/>
            <p:cNvSpPr/>
            <p:nvPr/>
          </p:nvSpPr>
          <p:spPr>
            <a:xfrm rot="5400000">
              <a:off x="7067338" y="912050"/>
              <a:ext cx="3118596" cy="7992888"/>
            </a:xfrm>
            <a:custGeom>
              <a:avLst/>
              <a:gdLst>
                <a:gd name="connsiteX0" fmla="*/ 0 w 5486400"/>
                <a:gd name="connsiteY0" fmla="*/ 0 h 3749040"/>
                <a:gd name="connsiteX1" fmla="*/ 914400 w 5486400"/>
                <a:gd name="connsiteY1" fmla="*/ 0 h 3749040"/>
                <a:gd name="connsiteX2" fmla="*/ 914400 w 5486400"/>
                <a:gd name="connsiteY2" fmla="*/ 0 h 3749040"/>
                <a:gd name="connsiteX3" fmla="*/ 2286000 w 5486400"/>
                <a:gd name="connsiteY3" fmla="*/ 0 h 3749040"/>
                <a:gd name="connsiteX4" fmla="*/ 5486400 w 5486400"/>
                <a:gd name="connsiteY4" fmla="*/ 0 h 3749040"/>
                <a:gd name="connsiteX5" fmla="*/ 5486400 w 5486400"/>
                <a:gd name="connsiteY5" fmla="*/ 2186940 h 3749040"/>
                <a:gd name="connsiteX6" fmla="*/ 5486400 w 5486400"/>
                <a:gd name="connsiteY6" fmla="*/ 2186940 h 3749040"/>
                <a:gd name="connsiteX7" fmla="*/ 5486400 w 5486400"/>
                <a:gd name="connsiteY7" fmla="*/ 3124200 h 3749040"/>
                <a:gd name="connsiteX8" fmla="*/ 5486400 w 5486400"/>
                <a:gd name="connsiteY8" fmla="*/ 3749040 h 3749040"/>
                <a:gd name="connsiteX9" fmla="*/ 2286000 w 5486400"/>
                <a:gd name="connsiteY9" fmla="*/ 3749040 h 3749040"/>
                <a:gd name="connsiteX10" fmla="*/ 1600218 w 5486400"/>
                <a:gd name="connsiteY10" fmla="*/ 4217670 h 3749040"/>
                <a:gd name="connsiteX11" fmla="*/ 914400 w 5486400"/>
                <a:gd name="connsiteY11" fmla="*/ 3749040 h 3749040"/>
                <a:gd name="connsiteX12" fmla="*/ 0 w 5486400"/>
                <a:gd name="connsiteY12" fmla="*/ 3749040 h 3749040"/>
                <a:gd name="connsiteX13" fmla="*/ 0 w 5486400"/>
                <a:gd name="connsiteY13" fmla="*/ 3124200 h 3749040"/>
                <a:gd name="connsiteX14" fmla="*/ 0 w 5486400"/>
                <a:gd name="connsiteY14" fmla="*/ 2186940 h 3749040"/>
                <a:gd name="connsiteX15" fmla="*/ 0 w 5486400"/>
                <a:gd name="connsiteY15" fmla="*/ 2186940 h 3749040"/>
                <a:gd name="connsiteX16" fmla="*/ 0 w 5486400"/>
                <a:gd name="connsiteY16" fmla="*/ 0 h 3749040"/>
                <a:gd name="connsiteX0" fmla="*/ 0 w 5486400"/>
                <a:gd name="connsiteY0" fmla="*/ 0 h 4217670"/>
                <a:gd name="connsiteX1" fmla="*/ 914400 w 5486400"/>
                <a:gd name="connsiteY1" fmla="*/ 0 h 4217670"/>
                <a:gd name="connsiteX2" fmla="*/ 914400 w 5486400"/>
                <a:gd name="connsiteY2" fmla="*/ 0 h 4217670"/>
                <a:gd name="connsiteX3" fmla="*/ 2286000 w 5486400"/>
                <a:gd name="connsiteY3" fmla="*/ 0 h 4217670"/>
                <a:gd name="connsiteX4" fmla="*/ 5486400 w 5486400"/>
                <a:gd name="connsiteY4" fmla="*/ 0 h 4217670"/>
                <a:gd name="connsiteX5" fmla="*/ 5486400 w 5486400"/>
                <a:gd name="connsiteY5" fmla="*/ 2186940 h 4217670"/>
                <a:gd name="connsiteX6" fmla="*/ 5486400 w 5486400"/>
                <a:gd name="connsiteY6" fmla="*/ 2186940 h 4217670"/>
                <a:gd name="connsiteX7" fmla="*/ 5486400 w 5486400"/>
                <a:gd name="connsiteY7" fmla="*/ 3124200 h 4217670"/>
                <a:gd name="connsiteX8" fmla="*/ 5486400 w 5486400"/>
                <a:gd name="connsiteY8" fmla="*/ 3749040 h 4217670"/>
                <a:gd name="connsiteX9" fmla="*/ 1578159 w 5486400"/>
                <a:gd name="connsiteY9" fmla="*/ 3751435 h 4217670"/>
                <a:gd name="connsiteX10" fmla="*/ 1600218 w 5486400"/>
                <a:gd name="connsiteY10" fmla="*/ 4217670 h 4217670"/>
                <a:gd name="connsiteX11" fmla="*/ 914400 w 5486400"/>
                <a:gd name="connsiteY11" fmla="*/ 3749040 h 4217670"/>
                <a:gd name="connsiteX12" fmla="*/ 0 w 5486400"/>
                <a:gd name="connsiteY12" fmla="*/ 3749040 h 4217670"/>
                <a:gd name="connsiteX13" fmla="*/ 0 w 5486400"/>
                <a:gd name="connsiteY13" fmla="*/ 3124200 h 4217670"/>
                <a:gd name="connsiteX14" fmla="*/ 0 w 5486400"/>
                <a:gd name="connsiteY14" fmla="*/ 2186940 h 4217670"/>
                <a:gd name="connsiteX15" fmla="*/ 0 w 5486400"/>
                <a:gd name="connsiteY15" fmla="*/ 2186940 h 4217670"/>
                <a:gd name="connsiteX16" fmla="*/ 0 w 5486400"/>
                <a:gd name="connsiteY16" fmla="*/ 0 h 4217670"/>
                <a:gd name="connsiteX0" fmla="*/ 0 w 5486400"/>
                <a:gd name="connsiteY0" fmla="*/ 0 h 4217670"/>
                <a:gd name="connsiteX1" fmla="*/ 914400 w 5486400"/>
                <a:gd name="connsiteY1" fmla="*/ 0 h 4217670"/>
                <a:gd name="connsiteX2" fmla="*/ 914400 w 5486400"/>
                <a:gd name="connsiteY2" fmla="*/ 0 h 4217670"/>
                <a:gd name="connsiteX3" fmla="*/ 2286000 w 5486400"/>
                <a:gd name="connsiteY3" fmla="*/ 0 h 4217670"/>
                <a:gd name="connsiteX4" fmla="*/ 5486400 w 5486400"/>
                <a:gd name="connsiteY4" fmla="*/ 0 h 4217670"/>
                <a:gd name="connsiteX5" fmla="*/ 5486400 w 5486400"/>
                <a:gd name="connsiteY5" fmla="*/ 2186940 h 4217670"/>
                <a:gd name="connsiteX6" fmla="*/ 5486400 w 5486400"/>
                <a:gd name="connsiteY6" fmla="*/ 2186940 h 4217670"/>
                <a:gd name="connsiteX7" fmla="*/ 5486400 w 5486400"/>
                <a:gd name="connsiteY7" fmla="*/ 3124200 h 4217670"/>
                <a:gd name="connsiteX8" fmla="*/ 5486400 w 5486400"/>
                <a:gd name="connsiteY8" fmla="*/ 3749040 h 4217670"/>
                <a:gd name="connsiteX9" fmla="*/ 1578159 w 5486400"/>
                <a:gd name="connsiteY9" fmla="*/ 3751435 h 4217670"/>
                <a:gd name="connsiteX10" fmla="*/ 1600218 w 5486400"/>
                <a:gd name="connsiteY10" fmla="*/ 4217670 h 4217670"/>
                <a:gd name="connsiteX11" fmla="*/ 495808 w 5486400"/>
                <a:gd name="connsiteY11" fmla="*/ 3732773 h 4217670"/>
                <a:gd name="connsiteX12" fmla="*/ 0 w 5486400"/>
                <a:gd name="connsiteY12" fmla="*/ 3749040 h 4217670"/>
                <a:gd name="connsiteX13" fmla="*/ 0 w 5486400"/>
                <a:gd name="connsiteY13" fmla="*/ 3124200 h 4217670"/>
                <a:gd name="connsiteX14" fmla="*/ 0 w 5486400"/>
                <a:gd name="connsiteY14" fmla="*/ 2186940 h 4217670"/>
                <a:gd name="connsiteX15" fmla="*/ 0 w 5486400"/>
                <a:gd name="connsiteY15" fmla="*/ 2186940 h 4217670"/>
                <a:gd name="connsiteX16" fmla="*/ 0 w 5486400"/>
                <a:gd name="connsiteY16" fmla="*/ 0 h 4217670"/>
                <a:gd name="connsiteX0" fmla="*/ 0 w 5486400"/>
                <a:gd name="connsiteY0" fmla="*/ 0 h 4124659"/>
                <a:gd name="connsiteX1" fmla="*/ 914400 w 5486400"/>
                <a:gd name="connsiteY1" fmla="*/ 0 h 4124659"/>
                <a:gd name="connsiteX2" fmla="*/ 914400 w 5486400"/>
                <a:gd name="connsiteY2" fmla="*/ 0 h 4124659"/>
                <a:gd name="connsiteX3" fmla="*/ 2286000 w 5486400"/>
                <a:gd name="connsiteY3" fmla="*/ 0 h 4124659"/>
                <a:gd name="connsiteX4" fmla="*/ 5486400 w 5486400"/>
                <a:gd name="connsiteY4" fmla="*/ 0 h 4124659"/>
                <a:gd name="connsiteX5" fmla="*/ 5486400 w 5486400"/>
                <a:gd name="connsiteY5" fmla="*/ 2186940 h 4124659"/>
                <a:gd name="connsiteX6" fmla="*/ 5486400 w 5486400"/>
                <a:gd name="connsiteY6" fmla="*/ 2186940 h 4124659"/>
                <a:gd name="connsiteX7" fmla="*/ 5486400 w 5486400"/>
                <a:gd name="connsiteY7" fmla="*/ 3124200 h 4124659"/>
                <a:gd name="connsiteX8" fmla="*/ 5486400 w 5486400"/>
                <a:gd name="connsiteY8" fmla="*/ 3749040 h 4124659"/>
                <a:gd name="connsiteX9" fmla="*/ 1578159 w 5486400"/>
                <a:gd name="connsiteY9" fmla="*/ 3751435 h 4124659"/>
                <a:gd name="connsiteX10" fmla="*/ 980999 w 5486400"/>
                <a:gd name="connsiteY10" fmla="*/ 4124659 h 4124659"/>
                <a:gd name="connsiteX11" fmla="*/ 495808 w 5486400"/>
                <a:gd name="connsiteY11" fmla="*/ 3732773 h 4124659"/>
                <a:gd name="connsiteX12" fmla="*/ 0 w 5486400"/>
                <a:gd name="connsiteY12" fmla="*/ 3749040 h 4124659"/>
                <a:gd name="connsiteX13" fmla="*/ 0 w 5486400"/>
                <a:gd name="connsiteY13" fmla="*/ 3124200 h 4124659"/>
                <a:gd name="connsiteX14" fmla="*/ 0 w 5486400"/>
                <a:gd name="connsiteY14" fmla="*/ 2186940 h 4124659"/>
                <a:gd name="connsiteX15" fmla="*/ 0 w 5486400"/>
                <a:gd name="connsiteY15" fmla="*/ 2186940 h 4124659"/>
                <a:gd name="connsiteX16" fmla="*/ 0 w 5486400"/>
                <a:gd name="connsiteY16" fmla="*/ 0 h 4124659"/>
                <a:gd name="connsiteX0" fmla="*/ 0 w 5486400"/>
                <a:gd name="connsiteY0" fmla="*/ 0 h 4124659"/>
                <a:gd name="connsiteX1" fmla="*/ 914400 w 5486400"/>
                <a:gd name="connsiteY1" fmla="*/ 0 h 4124659"/>
                <a:gd name="connsiteX2" fmla="*/ 914400 w 5486400"/>
                <a:gd name="connsiteY2" fmla="*/ 0 h 4124659"/>
                <a:gd name="connsiteX3" fmla="*/ 2286000 w 5486400"/>
                <a:gd name="connsiteY3" fmla="*/ 0 h 4124659"/>
                <a:gd name="connsiteX4" fmla="*/ 5486400 w 5486400"/>
                <a:gd name="connsiteY4" fmla="*/ 0 h 4124659"/>
                <a:gd name="connsiteX5" fmla="*/ 5486400 w 5486400"/>
                <a:gd name="connsiteY5" fmla="*/ 2186940 h 4124659"/>
                <a:gd name="connsiteX6" fmla="*/ 5486400 w 5486400"/>
                <a:gd name="connsiteY6" fmla="*/ 2186940 h 4124659"/>
                <a:gd name="connsiteX7" fmla="*/ 5486400 w 5486400"/>
                <a:gd name="connsiteY7" fmla="*/ 3124200 h 4124659"/>
                <a:gd name="connsiteX8" fmla="*/ 5486400 w 5486400"/>
                <a:gd name="connsiteY8" fmla="*/ 3749040 h 4124659"/>
                <a:gd name="connsiteX9" fmla="*/ 1186276 w 5486400"/>
                <a:gd name="connsiteY9" fmla="*/ 3732774 h 4124659"/>
                <a:gd name="connsiteX10" fmla="*/ 980999 w 5486400"/>
                <a:gd name="connsiteY10" fmla="*/ 4124659 h 4124659"/>
                <a:gd name="connsiteX11" fmla="*/ 495808 w 5486400"/>
                <a:gd name="connsiteY11" fmla="*/ 3732773 h 4124659"/>
                <a:gd name="connsiteX12" fmla="*/ 0 w 5486400"/>
                <a:gd name="connsiteY12" fmla="*/ 3749040 h 4124659"/>
                <a:gd name="connsiteX13" fmla="*/ 0 w 5486400"/>
                <a:gd name="connsiteY13" fmla="*/ 3124200 h 4124659"/>
                <a:gd name="connsiteX14" fmla="*/ 0 w 5486400"/>
                <a:gd name="connsiteY14" fmla="*/ 2186940 h 4124659"/>
                <a:gd name="connsiteX15" fmla="*/ 0 w 5486400"/>
                <a:gd name="connsiteY15" fmla="*/ 2186940 h 4124659"/>
                <a:gd name="connsiteX16" fmla="*/ 0 w 5486400"/>
                <a:gd name="connsiteY16" fmla="*/ 0 h 4124659"/>
                <a:gd name="connsiteX0" fmla="*/ 0 w 5486400"/>
                <a:gd name="connsiteY0" fmla="*/ 0 h 3994030"/>
                <a:gd name="connsiteX1" fmla="*/ 914400 w 5486400"/>
                <a:gd name="connsiteY1" fmla="*/ 0 h 3994030"/>
                <a:gd name="connsiteX2" fmla="*/ 914400 w 5486400"/>
                <a:gd name="connsiteY2" fmla="*/ 0 h 3994030"/>
                <a:gd name="connsiteX3" fmla="*/ 2286000 w 5486400"/>
                <a:gd name="connsiteY3" fmla="*/ 0 h 3994030"/>
                <a:gd name="connsiteX4" fmla="*/ 5486400 w 5486400"/>
                <a:gd name="connsiteY4" fmla="*/ 0 h 3994030"/>
                <a:gd name="connsiteX5" fmla="*/ 5486400 w 5486400"/>
                <a:gd name="connsiteY5" fmla="*/ 2186940 h 3994030"/>
                <a:gd name="connsiteX6" fmla="*/ 5486400 w 5486400"/>
                <a:gd name="connsiteY6" fmla="*/ 2186940 h 3994030"/>
                <a:gd name="connsiteX7" fmla="*/ 5486400 w 5486400"/>
                <a:gd name="connsiteY7" fmla="*/ 3124200 h 3994030"/>
                <a:gd name="connsiteX8" fmla="*/ 5486400 w 5486400"/>
                <a:gd name="connsiteY8" fmla="*/ 3749040 h 3994030"/>
                <a:gd name="connsiteX9" fmla="*/ 1186276 w 5486400"/>
                <a:gd name="connsiteY9" fmla="*/ 3732774 h 3994030"/>
                <a:gd name="connsiteX10" fmla="*/ 700146 w 5486400"/>
                <a:gd name="connsiteY10" fmla="*/ 3994030 h 3994030"/>
                <a:gd name="connsiteX11" fmla="*/ 495808 w 5486400"/>
                <a:gd name="connsiteY11" fmla="*/ 3732773 h 3994030"/>
                <a:gd name="connsiteX12" fmla="*/ 0 w 5486400"/>
                <a:gd name="connsiteY12" fmla="*/ 3749040 h 3994030"/>
                <a:gd name="connsiteX13" fmla="*/ 0 w 5486400"/>
                <a:gd name="connsiteY13" fmla="*/ 3124200 h 3994030"/>
                <a:gd name="connsiteX14" fmla="*/ 0 w 5486400"/>
                <a:gd name="connsiteY14" fmla="*/ 2186940 h 3994030"/>
                <a:gd name="connsiteX15" fmla="*/ 0 w 5486400"/>
                <a:gd name="connsiteY15" fmla="*/ 2186940 h 3994030"/>
                <a:gd name="connsiteX16" fmla="*/ 0 w 5486400"/>
                <a:gd name="connsiteY16" fmla="*/ 0 h 3994030"/>
                <a:gd name="connsiteX0" fmla="*/ 0 w 5486400"/>
                <a:gd name="connsiteY0" fmla="*/ 0 h 3994030"/>
                <a:gd name="connsiteX1" fmla="*/ 914400 w 5486400"/>
                <a:gd name="connsiteY1" fmla="*/ 0 h 3994030"/>
                <a:gd name="connsiteX2" fmla="*/ 914400 w 5486400"/>
                <a:gd name="connsiteY2" fmla="*/ 0 h 3994030"/>
                <a:gd name="connsiteX3" fmla="*/ 2286000 w 5486400"/>
                <a:gd name="connsiteY3" fmla="*/ 0 h 3994030"/>
                <a:gd name="connsiteX4" fmla="*/ 5486400 w 5486400"/>
                <a:gd name="connsiteY4" fmla="*/ 0 h 3994030"/>
                <a:gd name="connsiteX5" fmla="*/ 5486400 w 5486400"/>
                <a:gd name="connsiteY5" fmla="*/ 2186940 h 3994030"/>
                <a:gd name="connsiteX6" fmla="*/ 5486400 w 5486400"/>
                <a:gd name="connsiteY6" fmla="*/ 2186940 h 3994030"/>
                <a:gd name="connsiteX7" fmla="*/ 5486400 w 5486400"/>
                <a:gd name="connsiteY7" fmla="*/ 3124200 h 3994030"/>
                <a:gd name="connsiteX8" fmla="*/ 5486400 w 5486400"/>
                <a:gd name="connsiteY8" fmla="*/ 3749040 h 3994030"/>
                <a:gd name="connsiteX9" fmla="*/ 905421 w 5486400"/>
                <a:gd name="connsiteY9" fmla="*/ 3751435 h 3994030"/>
                <a:gd name="connsiteX10" fmla="*/ 700146 w 5486400"/>
                <a:gd name="connsiteY10" fmla="*/ 3994030 h 3994030"/>
                <a:gd name="connsiteX11" fmla="*/ 495808 w 5486400"/>
                <a:gd name="connsiteY11" fmla="*/ 3732773 h 3994030"/>
                <a:gd name="connsiteX12" fmla="*/ 0 w 5486400"/>
                <a:gd name="connsiteY12" fmla="*/ 3749040 h 3994030"/>
                <a:gd name="connsiteX13" fmla="*/ 0 w 5486400"/>
                <a:gd name="connsiteY13" fmla="*/ 3124200 h 3994030"/>
                <a:gd name="connsiteX14" fmla="*/ 0 w 5486400"/>
                <a:gd name="connsiteY14" fmla="*/ 2186940 h 3994030"/>
                <a:gd name="connsiteX15" fmla="*/ 0 w 5486400"/>
                <a:gd name="connsiteY15" fmla="*/ 2186940 h 3994030"/>
                <a:gd name="connsiteX16" fmla="*/ 0 w 5486400"/>
                <a:gd name="connsiteY16" fmla="*/ 0 h 3994030"/>
                <a:gd name="connsiteX0" fmla="*/ 0 w 5486400"/>
                <a:gd name="connsiteY0" fmla="*/ 0 h 3839344"/>
                <a:gd name="connsiteX1" fmla="*/ 914400 w 5486400"/>
                <a:gd name="connsiteY1" fmla="*/ 0 h 3839344"/>
                <a:gd name="connsiteX2" fmla="*/ 914400 w 5486400"/>
                <a:gd name="connsiteY2" fmla="*/ 0 h 3839344"/>
                <a:gd name="connsiteX3" fmla="*/ 2286000 w 5486400"/>
                <a:gd name="connsiteY3" fmla="*/ 0 h 3839344"/>
                <a:gd name="connsiteX4" fmla="*/ 5486400 w 5486400"/>
                <a:gd name="connsiteY4" fmla="*/ 0 h 3839344"/>
                <a:gd name="connsiteX5" fmla="*/ 5486400 w 5486400"/>
                <a:gd name="connsiteY5" fmla="*/ 2186940 h 3839344"/>
                <a:gd name="connsiteX6" fmla="*/ 5486400 w 5486400"/>
                <a:gd name="connsiteY6" fmla="*/ 2186940 h 3839344"/>
                <a:gd name="connsiteX7" fmla="*/ 5486400 w 5486400"/>
                <a:gd name="connsiteY7" fmla="*/ 3124200 h 3839344"/>
                <a:gd name="connsiteX8" fmla="*/ 5486400 w 5486400"/>
                <a:gd name="connsiteY8" fmla="*/ 3749040 h 3839344"/>
                <a:gd name="connsiteX9" fmla="*/ 905421 w 5486400"/>
                <a:gd name="connsiteY9" fmla="*/ 3751435 h 3839344"/>
                <a:gd name="connsiteX10" fmla="*/ 723026 w 5486400"/>
                <a:gd name="connsiteY10" fmla="*/ 3839344 h 3839344"/>
                <a:gd name="connsiteX11" fmla="*/ 495808 w 5486400"/>
                <a:gd name="connsiteY11" fmla="*/ 3732773 h 3839344"/>
                <a:gd name="connsiteX12" fmla="*/ 0 w 5486400"/>
                <a:gd name="connsiteY12" fmla="*/ 3749040 h 3839344"/>
                <a:gd name="connsiteX13" fmla="*/ 0 w 5486400"/>
                <a:gd name="connsiteY13" fmla="*/ 3124200 h 3839344"/>
                <a:gd name="connsiteX14" fmla="*/ 0 w 5486400"/>
                <a:gd name="connsiteY14" fmla="*/ 2186940 h 3839344"/>
                <a:gd name="connsiteX15" fmla="*/ 0 w 5486400"/>
                <a:gd name="connsiteY15" fmla="*/ 2186940 h 3839344"/>
                <a:gd name="connsiteX16" fmla="*/ 0 w 5486400"/>
                <a:gd name="connsiteY16" fmla="*/ 0 h 3839344"/>
                <a:gd name="connsiteX0" fmla="*/ 0 w 5486400"/>
                <a:gd name="connsiteY0" fmla="*/ 0 h 3839344"/>
                <a:gd name="connsiteX1" fmla="*/ 914400 w 5486400"/>
                <a:gd name="connsiteY1" fmla="*/ 0 h 3839344"/>
                <a:gd name="connsiteX2" fmla="*/ 914400 w 5486400"/>
                <a:gd name="connsiteY2" fmla="*/ 0 h 3839344"/>
                <a:gd name="connsiteX3" fmla="*/ 2286000 w 5486400"/>
                <a:gd name="connsiteY3" fmla="*/ 0 h 3839344"/>
                <a:gd name="connsiteX4" fmla="*/ 5486400 w 5486400"/>
                <a:gd name="connsiteY4" fmla="*/ 0 h 3839344"/>
                <a:gd name="connsiteX5" fmla="*/ 5486400 w 5486400"/>
                <a:gd name="connsiteY5" fmla="*/ 2186940 h 3839344"/>
                <a:gd name="connsiteX6" fmla="*/ 5486400 w 5486400"/>
                <a:gd name="connsiteY6" fmla="*/ 2186940 h 3839344"/>
                <a:gd name="connsiteX7" fmla="*/ 5486400 w 5486400"/>
                <a:gd name="connsiteY7" fmla="*/ 3124200 h 3839344"/>
                <a:gd name="connsiteX8" fmla="*/ 5486400 w 5486400"/>
                <a:gd name="connsiteY8" fmla="*/ 3749040 h 3839344"/>
                <a:gd name="connsiteX9" fmla="*/ 1307586 w 5486400"/>
                <a:gd name="connsiteY9" fmla="*/ 3742285 h 3839344"/>
                <a:gd name="connsiteX10" fmla="*/ 723026 w 5486400"/>
                <a:gd name="connsiteY10" fmla="*/ 3839344 h 3839344"/>
                <a:gd name="connsiteX11" fmla="*/ 495808 w 5486400"/>
                <a:gd name="connsiteY11" fmla="*/ 3732773 h 3839344"/>
                <a:gd name="connsiteX12" fmla="*/ 0 w 5486400"/>
                <a:gd name="connsiteY12" fmla="*/ 3749040 h 3839344"/>
                <a:gd name="connsiteX13" fmla="*/ 0 w 5486400"/>
                <a:gd name="connsiteY13" fmla="*/ 3124200 h 3839344"/>
                <a:gd name="connsiteX14" fmla="*/ 0 w 5486400"/>
                <a:gd name="connsiteY14" fmla="*/ 2186940 h 3839344"/>
                <a:gd name="connsiteX15" fmla="*/ 0 w 5486400"/>
                <a:gd name="connsiteY15" fmla="*/ 2186940 h 3839344"/>
                <a:gd name="connsiteX16" fmla="*/ 0 w 5486400"/>
                <a:gd name="connsiteY16" fmla="*/ 0 h 3839344"/>
                <a:gd name="connsiteX0" fmla="*/ 0 w 5486400"/>
                <a:gd name="connsiteY0" fmla="*/ 0 h 3839344"/>
                <a:gd name="connsiteX1" fmla="*/ 914400 w 5486400"/>
                <a:gd name="connsiteY1" fmla="*/ 0 h 3839344"/>
                <a:gd name="connsiteX2" fmla="*/ 914400 w 5486400"/>
                <a:gd name="connsiteY2" fmla="*/ 0 h 3839344"/>
                <a:gd name="connsiteX3" fmla="*/ 2286000 w 5486400"/>
                <a:gd name="connsiteY3" fmla="*/ 0 h 3839344"/>
                <a:gd name="connsiteX4" fmla="*/ 5486400 w 5486400"/>
                <a:gd name="connsiteY4" fmla="*/ 0 h 3839344"/>
                <a:gd name="connsiteX5" fmla="*/ 5486400 w 5486400"/>
                <a:gd name="connsiteY5" fmla="*/ 2186940 h 3839344"/>
                <a:gd name="connsiteX6" fmla="*/ 5486400 w 5486400"/>
                <a:gd name="connsiteY6" fmla="*/ 2186940 h 3839344"/>
                <a:gd name="connsiteX7" fmla="*/ 5486400 w 5486400"/>
                <a:gd name="connsiteY7" fmla="*/ 3124200 h 3839344"/>
                <a:gd name="connsiteX8" fmla="*/ 5486400 w 5486400"/>
                <a:gd name="connsiteY8" fmla="*/ 3749040 h 3839344"/>
                <a:gd name="connsiteX9" fmla="*/ 1307586 w 5486400"/>
                <a:gd name="connsiteY9" fmla="*/ 3742285 h 3839344"/>
                <a:gd name="connsiteX10" fmla="*/ 957623 w 5486400"/>
                <a:gd name="connsiteY10" fmla="*/ 3839344 h 3839344"/>
                <a:gd name="connsiteX11" fmla="*/ 495808 w 5486400"/>
                <a:gd name="connsiteY11" fmla="*/ 3732773 h 3839344"/>
                <a:gd name="connsiteX12" fmla="*/ 0 w 5486400"/>
                <a:gd name="connsiteY12" fmla="*/ 3749040 h 3839344"/>
                <a:gd name="connsiteX13" fmla="*/ 0 w 5486400"/>
                <a:gd name="connsiteY13" fmla="*/ 3124200 h 3839344"/>
                <a:gd name="connsiteX14" fmla="*/ 0 w 5486400"/>
                <a:gd name="connsiteY14" fmla="*/ 2186940 h 3839344"/>
                <a:gd name="connsiteX15" fmla="*/ 0 w 5486400"/>
                <a:gd name="connsiteY15" fmla="*/ 2186940 h 3839344"/>
                <a:gd name="connsiteX16" fmla="*/ 0 w 5486400"/>
                <a:gd name="connsiteY16" fmla="*/ 0 h 383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6400" h="3839344">
                  <a:moveTo>
                    <a:pt x="0" y="0"/>
                  </a:moveTo>
                  <a:lnTo>
                    <a:pt x="914400" y="0"/>
                  </a:lnTo>
                  <a:lnTo>
                    <a:pt x="914400" y="0"/>
                  </a:lnTo>
                  <a:lnTo>
                    <a:pt x="2286000" y="0"/>
                  </a:lnTo>
                  <a:lnTo>
                    <a:pt x="5486400" y="0"/>
                  </a:lnTo>
                  <a:lnTo>
                    <a:pt x="5486400" y="2186940"/>
                  </a:lnTo>
                  <a:lnTo>
                    <a:pt x="5486400" y="2186940"/>
                  </a:lnTo>
                  <a:lnTo>
                    <a:pt x="5486400" y="3124200"/>
                  </a:lnTo>
                  <a:lnTo>
                    <a:pt x="5486400" y="3749040"/>
                  </a:lnTo>
                  <a:lnTo>
                    <a:pt x="1307586" y="3742285"/>
                  </a:lnTo>
                  <a:lnTo>
                    <a:pt x="957623" y="3839344"/>
                  </a:lnTo>
                  <a:lnTo>
                    <a:pt x="495808" y="3732773"/>
                  </a:lnTo>
                  <a:lnTo>
                    <a:pt x="0" y="3749040"/>
                  </a:lnTo>
                  <a:lnTo>
                    <a:pt x="0" y="3124200"/>
                  </a:lnTo>
                  <a:lnTo>
                    <a:pt x="0" y="2186940"/>
                  </a:lnTo>
                  <a:lnTo>
                    <a:pt x="0" y="2186940"/>
                  </a:lnTo>
                  <a:lnTo>
                    <a:pt x="0" y="0"/>
                  </a:lnTo>
                  <a:close/>
                </a:path>
              </a:pathLst>
            </a:custGeom>
            <a:noFill/>
            <a:ln w="28575">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extBox 24"/>
            <p:cNvSpPr txBox="1"/>
            <p:nvPr/>
          </p:nvSpPr>
          <p:spPr>
            <a:xfrm>
              <a:off x="4892039" y="3328099"/>
              <a:ext cx="295270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Localization error:</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26" name="TextBox 25"/>
            <p:cNvSpPr txBox="1"/>
            <p:nvPr/>
          </p:nvSpPr>
          <p:spPr>
            <a:xfrm>
              <a:off x="4859784" y="3479696"/>
              <a:ext cx="7217945" cy="30572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en-US" sz="2400" dirty="0" smtClean="0">
                <a:latin typeface="Calibri" panose="020F0502020204030204" pitchFamily="34" charset="0"/>
                <a:ea typeface="Helvetica Neue"/>
                <a:cs typeface="Calibri" panose="020F0502020204030204" pitchFamily="34" charset="0"/>
                <a:sym typeface="Helvetica Neue"/>
              </a:endParaRPr>
            </a:p>
            <a:p>
              <a:pPr marL="342900" indent="-342900" algn="just" rtl="0" latinLnBrk="1" hangingPunct="0">
                <a:buFont typeface="Arial" panose="020B0604020202020204" pitchFamily="34" charset="0"/>
                <a:buChar char="•"/>
              </a:pPr>
              <a:r>
                <a:rPr lang="en-US" sz="2400" dirty="0">
                  <a:latin typeface="Calibri" panose="020F0502020204030204" pitchFamily="34" charset="0"/>
                  <a:ea typeface="Helvetica Neue"/>
                  <a:cs typeface="Calibri" panose="020F0502020204030204" pitchFamily="34" charset="0"/>
                  <a:sym typeface="Helvetica Neue"/>
                </a:rPr>
                <a:t>the Euclidean distance between the predicted </a:t>
              </a:r>
              <a:r>
                <a:rPr lang="en-US" sz="2400" dirty="0" smtClean="0">
                  <a:latin typeface="Calibri" panose="020F0502020204030204" pitchFamily="34" charset="0"/>
                  <a:ea typeface="Helvetica Neue"/>
                  <a:cs typeface="Calibri" panose="020F0502020204030204" pitchFamily="34" charset="0"/>
                  <a:sym typeface="Helvetica Neue"/>
                </a:rPr>
                <a:t>marker  </a:t>
              </a:r>
              <a:r>
                <a:rPr lang="en-US" sz="2400" dirty="0">
                  <a:latin typeface="Calibri" panose="020F0502020204030204" pitchFamily="34" charset="0"/>
                  <a:ea typeface="Helvetica Neue"/>
                  <a:cs typeface="Calibri" panose="020F0502020204030204" pitchFamily="34" charset="0"/>
                  <a:sym typeface="Helvetica Neue"/>
                </a:rPr>
                <a:t>location</a:t>
              </a:r>
              <a:r>
                <a:rPr lang="en-US" sz="2400" dirty="0" smtClean="0">
                  <a:latin typeface="Calibri" panose="020F0502020204030204" pitchFamily="34" charset="0"/>
                  <a:ea typeface="Helvetica Neue"/>
                  <a:cs typeface="Calibri" panose="020F0502020204030204" pitchFamily="34" charset="0"/>
                  <a:sym typeface="Helvetica Neue"/>
                </a:rPr>
                <a:t>, computed </a:t>
              </a:r>
              <a:r>
                <a:rPr lang="en-US" sz="2400" dirty="0">
                  <a:latin typeface="Calibri" panose="020F0502020204030204" pitchFamily="34" charset="0"/>
                  <a:ea typeface="Helvetica Neue"/>
                  <a:cs typeface="Calibri" panose="020F0502020204030204" pitchFamily="34" charset="0"/>
                  <a:sym typeface="Helvetica Neue"/>
                </a:rPr>
                <a:t>from the z-frame registration</a:t>
              </a:r>
              <a:r>
                <a:rPr lang="en-US" sz="2400" dirty="0" smtClean="0">
                  <a:latin typeface="Calibri" panose="020F0502020204030204" pitchFamily="34" charset="0"/>
                  <a:ea typeface="Helvetica Neue"/>
                  <a:cs typeface="Calibri" panose="020F0502020204030204" pitchFamily="34" charset="0"/>
                  <a:sym typeface="Helvetica Neue"/>
                </a:rPr>
                <a:t>,         and </a:t>
              </a:r>
              <a:r>
                <a:rPr lang="en-US" sz="2400" dirty="0">
                  <a:latin typeface="Calibri" panose="020F0502020204030204" pitchFamily="34" charset="0"/>
                  <a:ea typeface="Helvetica Neue"/>
                  <a:cs typeface="Calibri" panose="020F0502020204030204" pitchFamily="34" charset="0"/>
                  <a:sym typeface="Helvetica Neue"/>
                </a:rPr>
                <a:t>its true position </a:t>
              </a:r>
              <a:r>
                <a:rPr lang="en-US" sz="2400" dirty="0" smtClean="0">
                  <a:latin typeface="Calibri" panose="020F0502020204030204" pitchFamily="34" charset="0"/>
                  <a:ea typeface="Helvetica Neue"/>
                  <a:cs typeface="Calibri" panose="020F0502020204030204" pitchFamily="34" charset="0"/>
                  <a:sym typeface="Helvetica Neue"/>
                </a:rPr>
                <a:t>as measured in MR images:</a:t>
              </a:r>
              <a:endParaRPr lang="en-US" sz="2400" dirty="0">
                <a:latin typeface="Calibri" panose="020F0502020204030204" pitchFamily="34" charset="0"/>
                <a:cs typeface="Calibri" panose="020F0502020204030204" pitchFamily="34" charset="0"/>
                <a:sym typeface="Helvetica Neue"/>
              </a:endParaRPr>
            </a:p>
            <a:p>
              <a:endParaRPr lang="en-US" sz="2400" dirty="0">
                <a:latin typeface="Calibri" panose="020F0502020204030204" pitchFamily="34" charset="0"/>
                <a:cs typeface="Calibri" panose="020F0502020204030204" pitchFamily="34" charset="0"/>
              </a:endParaRPr>
            </a:p>
            <a:p>
              <a:pPr rtl="0" latinLnBrk="1" hangingPunct="0"/>
              <a:r>
                <a:rPr lang="en-US" sz="2400" dirty="0" smtClean="0">
                  <a:latin typeface="Calibri" panose="020F0502020204030204" pitchFamily="34" charset="0"/>
                  <a:cs typeface="Calibri" panose="020F0502020204030204" pitchFamily="34" charset="0"/>
                </a:rPr>
                <a:t>D=Pf-P</a:t>
              </a:r>
            </a:p>
            <a:p>
              <a:pPr rtl="0" latinLnBrk="1" hangingPunct="0"/>
              <a:r>
                <a:rPr lang="en-US" sz="2400" dirty="0" smtClean="0">
                  <a:latin typeface="Calibri" panose="020F0502020204030204" pitchFamily="34" charset="0"/>
                  <a:cs typeface="Calibri" panose="020F0502020204030204" pitchFamily="34" charset="0"/>
                </a:rPr>
                <a:t>LE=norm(D)</a:t>
              </a:r>
            </a:p>
            <a:p>
              <a:pPr rtl="0" latinLnBrk="1" hangingPunct="0"/>
              <a:r>
                <a:rPr lang="en-US" sz="2400" dirty="0" smtClean="0">
                  <a:latin typeface="Calibri" panose="020F0502020204030204" pitchFamily="34" charset="0"/>
                  <a:ea typeface="Helvetica Neue"/>
                  <a:cs typeface="Calibri" panose="020F0502020204030204" pitchFamily="34" charset="0"/>
                  <a:sym typeface="Helvetica Neue"/>
                </a:rPr>
                <a:t> </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grpSp>
      <p:grpSp>
        <p:nvGrpSpPr>
          <p:cNvPr id="9" name="Group 8"/>
          <p:cNvGrpSpPr/>
          <p:nvPr/>
        </p:nvGrpSpPr>
        <p:grpSpPr>
          <a:xfrm>
            <a:off x="397688" y="6603848"/>
            <a:ext cx="12314996" cy="3017520"/>
            <a:chOff x="403413" y="6497231"/>
            <a:chExt cx="12314996" cy="3017520"/>
          </a:xfrm>
        </p:grpSpPr>
        <p:sp>
          <p:nvSpPr>
            <p:cNvPr id="33" name="Rectangular Callout 24"/>
            <p:cNvSpPr/>
            <p:nvPr/>
          </p:nvSpPr>
          <p:spPr>
            <a:xfrm rot="10800000">
              <a:off x="403413" y="6497231"/>
              <a:ext cx="12314996" cy="3017520"/>
            </a:xfrm>
            <a:custGeom>
              <a:avLst/>
              <a:gdLst>
                <a:gd name="connsiteX0" fmla="*/ 0 w 11911146"/>
                <a:gd name="connsiteY0" fmla="*/ 0 h 2642754"/>
                <a:gd name="connsiteX1" fmla="*/ 1985191 w 11911146"/>
                <a:gd name="connsiteY1" fmla="*/ 0 h 2642754"/>
                <a:gd name="connsiteX2" fmla="*/ 1985191 w 11911146"/>
                <a:gd name="connsiteY2" fmla="*/ 0 h 2642754"/>
                <a:gd name="connsiteX3" fmla="*/ 4962978 w 11911146"/>
                <a:gd name="connsiteY3" fmla="*/ 0 h 2642754"/>
                <a:gd name="connsiteX4" fmla="*/ 11911146 w 11911146"/>
                <a:gd name="connsiteY4" fmla="*/ 0 h 2642754"/>
                <a:gd name="connsiteX5" fmla="*/ 11911146 w 11911146"/>
                <a:gd name="connsiteY5" fmla="*/ 1541607 h 2642754"/>
                <a:gd name="connsiteX6" fmla="*/ 11911146 w 11911146"/>
                <a:gd name="connsiteY6" fmla="*/ 1541607 h 2642754"/>
                <a:gd name="connsiteX7" fmla="*/ 11911146 w 11911146"/>
                <a:gd name="connsiteY7" fmla="*/ 2202295 h 2642754"/>
                <a:gd name="connsiteX8" fmla="*/ 11911146 w 11911146"/>
                <a:gd name="connsiteY8" fmla="*/ 2642754 h 2642754"/>
                <a:gd name="connsiteX9" fmla="*/ 4962978 w 11911146"/>
                <a:gd name="connsiteY9" fmla="*/ 2642754 h 2642754"/>
                <a:gd name="connsiteX10" fmla="*/ 3474124 w 11911146"/>
                <a:gd name="connsiteY10" fmla="*/ 2973098 h 2642754"/>
                <a:gd name="connsiteX11" fmla="*/ 1985191 w 11911146"/>
                <a:gd name="connsiteY11" fmla="*/ 2642754 h 2642754"/>
                <a:gd name="connsiteX12" fmla="*/ 0 w 11911146"/>
                <a:gd name="connsiteY12" fmla="*/ 2642754 h 2642754"/>
                <a:gd name="connsiteX13" fmla="*/ 0 w 11911146"/>
                <a:gd name="connsiteY13" fmla="*/ 2202295 h 2642754"/>
                <a:gd name="connsiteX14" fmla="*/ 0 w 11911146"/>
                <a:gd name="connsiteY14" fmla="*/ 1541607 h 2642754"/>
                <a:gd name="connsiteX15" fmla="*/ 0 w 11911146"/>
                <a:gd name="connsiteY15" fmla="*/ 1541607 h 2642754"/>
                <a:gd name="connsiteX16" fmla="*/ 0 w 11911146"/>
                <a:gd name="connsiteY16" fmla="*/ 0 h 2642754"/>
                <a:gd name="connsiteX0" fmla="*/ 0 w 11911146"/>
                <a:gd name="connsiteY0" fmla="*/ 0 h 2973098"/>
                <a:gd name="connsiteX1" fmla="*/ 1985191 w 11911146"/>
                <a:gd name="connsiteY1" fmla="*/ 0 h 2973098"/>
                <a:gd name="connsiteX2" fmla="*/ 1985191 w 11911146"/>
                <a:gd name="connsiteY2" fmla="*/ 0 h 2973098"/>
                <a:gd name="connsiteX3" fmla="*/ 4962978 w 11911146"/>
                <a:gd name="connsiteY3" fmla="*/ 0 h 2973098"/>
                <a:gd name="connsiteX4" fmla="*/ 11911146 w 11911146"/>
                <a:gd name="connsiteY4" fmla="*/ 0 h 2973098"/>
                <a:gd name="connsiteX5" fmla="*/ 11911146 w 11911146"/>
                <a:gd name="connsiteY5" fmla="*/ 1541607 h 2973098"/>
                <a:gd name="connsiteX6" fmla="*/ 11911146 w 11911146"/>
                <a:gd name="connsiteY6" fmla="*/ 1541607 h 2973098"/>
                <a:gd name="connsiteX7" fmla="*/ 11911146 w 11911146"/>
                <a:gd name="connsiteY7" fmla="*/ 2202295 h 2973098"/>
                <a:gd name="connsiteX8" fmla="*/ 11911146 w 11911146"/>
                <a:gd name="connsiteY8" fmla="*/ 2642754 h 2973098"/>
                <a:gd name="connsiteX9" fmla="*/ 4962978 w 11911146"/>
                <a:gd name="connsiteY9" fmla="*/ 2642754 h 2973098"/>
                <a:gd name="connsiteX10" fmla="*/ 3474124 w 11911146"/>
                <a:gd name="connsiteY10" fmla="*/ 2973098 h 2973098"/>
                <a:gd name="connsiteX11" fmla="*/ 3204391 w 11911146"/>
                <a:gd name="connsiteY11" fmla="*/ 2736539 h 2973098"/>
                <a:gd name="connsiteX12" fmla="*/ 0 w 11911146"/>
                <a:gd name="connsiteY12" fmla="*/ 2642754 h 2973098"/>
                <a:gd name="connsiteX13" fmla="*/ 0 w 11911146"/>
                <a:gd name="connsiteY13" fmla="*/ 2202295 h 2973098"/>
                <a:gd name="connsiteX14" fmla="*/ 0 w 11911146"/>
                <a:gd name="connsiteY14" fmla="*/ 1541607 h 2973098"/>
                <a:gd name="connsiteX15" fmla="*/ 0 w 11911146"/>
                <a:gd name="connsiteY15" fmla="*/ 1541607 h 2973098"/>
                <a:gd name="connsiteX16" fmla="*/ 0 w 11911146"/>
                <a:gd name="connsiteY16" fmla="*/ 0 h 2973098"/>
                <a:gd name="connsiteX0" fmla="*/ 0 w 11911146"/>
                <a:gd name="connsiteY0" fmla="*/ 0 h 2973098"/>
                <a:gd name="connsiteX1" fmla="*/ 1985191 w 11911146"/>
                <a:gd name="connsiteY1" fmla="*/ 0 h 2973098"/>
                <a:gd name="connsiteX2" fmla="*/ 1985191 w 11911146"/>
                <a:gd name="connsiteY2" fmla="*/ 0 h 2973098"/>
                <a:gd name="connsiteX3" fmla="*/ 4962978 w 11911146"/>
                <a:gd name="connsiteY3" fmla="*/ 0 h 2973098"/>
                <a:gd name="connsiteX4" fmla="*/ 11911146 w 11911146"/>
                <a:gd name="connsiteY4" fmla="*/ 0 h 2973098"/>
                <a:gd name="connsiteX5" fmla="*/ 11911146 w 11911146"/>
                <a:gd name="connsiteY5" fmla="*/ 1541607 h 2973098"/>
                <a:gd name="connsiteX6" fmla="*/ 11911146 w 11911146"/>
                <a:gd name="connsiteY6" fmla="*/ 1541607 h 2973098"/>
                <a:gd name="connsiteX7" fmla="*/ 11911146 w 11911146"/>
                <a:gd name="connsiteY7" fmla="*/ 2202295 h 2973098"/>
                <a:gd name="connsiteX8" fmla="*/ 11911146 w 11911146"/>
                <a:gd name="connsiteY8" fmla="*/ 2642754 h 2973098"/>
                <a:gd name="connsiteX9" fmla="*/ 3696886 w 11911146"/>
                <a:gd name="connsiteY9" fmla="*/ 2689646 h 2973098"/>
                <a:gd name="connsiteX10" fmla="*/ 3474124 w 11911146"/>
                <a:gd name="connsiteY10" fmla="*/ 2973098 h 2973098"/>
                <a:gd name="connsiteX11" fmla="*/ 3204391 w 11911146"/>
                <a:gd name="connsiteY11" fmla="*/ 2736539 h 2973098"/>
                <a:gd name="connsiteX12" fmla="*/ 0 w 11911146"/>
                <a:gd name="connsiteY12" fmla="*/ 2642754 h 2973098"/>
                <a:gd name="connsiteX13" fmla="*/ 0 w 11911146"/>
                <a:gd name="connsiteY13" fmla="*/ 2202295 h 2973098"/>
                <a:gd name="connsiteX14" fmla="*/ 0 w 11911146"/>
                <a:gd name="connsiteY14" fmla="*/ 1541607 h 2973098"/>
                <a:gd name="connsiteX15" fmla="*/ 0 w 11911146"/>
                <a:gd name="connsiteY15" fmla="*/ 1541607 h 2973098"/>
                <a:gd name="connsiteX16" fmla="*/ 0 w 11911146"/>
                <a:gd name="connsiteY16" fmla="*/ 0 h 2973098"/>
                <a:gd name="connsiteX0" fmla="*/ 0 w 11911146"/>
                <a:gd name="connsiteY0" fmla="*/ 0 h 2973098"/>
                <a:gd name="connsiteX1" fmla="*/ 1985191 w 11911146"/>
                <a:gd name="connsiteY1" fmla="*/ 0 h 2973098"/>
                <a:gd name="connsiteX2" fmla="*/ 1985191 w 11911146"/>
                <a:gd name="connsiteY2" fmla="*/ 0 h 2973098"/>
                <a:gd name="connsiteX3" fmla="*/ 4962978 w 11911146"/>
                <a:gd name="connsiteY3" fmla="*/ 0 h 2973098"/>
                <a:gd name="connsiteX4" fmla="*/ 11911146 w 11911146"/>
                <a:gd name="connsiteY4" fmla="*/ 0 h 2973098"/>
                <a:gd name="connsiteX5" fmla="*/ 11911146 w 11911146"/>
                <a:gd name="connsiteY5" fmla="*/ 1541607 h 2973098"/>
                <a:gd name="connsiteX6" fmla="*/ 11911146 w 11911146"/>
                <a:gd name="connsiteY6" fmla="*/ 1541607 h 2973098"/>
                <a:gd name="connsiteX7" fmla="*/ 11911146 w 11911146"/>
                <a:gd name="connsiteY7" fmla="*/ 2202295 h 2973098"/>
                <a:gd name="connsiteX8" fmla="*/ 11911146 w 11911146"/>
                <a:gd name="connsiteY8" fmla="*/ 2642754 h 2973098"/>
                <a:gd name="connsiteX9" fmla="*/ 3900983 w 11911146"/>
                <a:gd name="connsiteY9" fmla="*/ 2686835 h 2973098"/>
                <a:gd name="connsiteX10" fmla="*/ 3474124 w 11911146"/>
                <a:gd name="connsiteY10" fmla="*/ 2973098 h 2973098"/>
                <a:gd name="connsiteX11" fmla="*/ 3204391 w 11911146"/>
                <a:gd name="connsiteY11" fmla="*/ 2736539 h 2973098"/>
                <a:gd name="connsiteX12" fmla="*/ 0 w 11911146"/>
                <a:gd name="connsiteY12" fmla="*/ 2642754 h 2973098"/>
                <a:gd name="connsiteX13" fmla="*/ 0 w 11911146"/>
                <a:gd name="connsiteY13" fmla="*/ 2202295 h 2973098"/>
                <a:gd name="connsiteX14" fmla="*/ 0 w 11911146"/>
                <a:gd name="connsiteY14" fmla="*/ 1541607 h 2973098"/>
                <a:gd name="connsiteX15" fmla="*/ 0 w 11911146"/>
                <a:gd name="connsiteY15" fmla="*/ 1541607 h 2973098"/>
                <a:gd name="connsiteX16" fmla="*/ 0 w 11911146"/>
                <a:gd name="connsiteY16" fmla="*/ 0 h 2973098"/>
                <a:gd name="connsiteX0" fmla="*/ 0 w 11911146"/>
                <a:gd name="connsiteY0" fmla="*/ 0 h 2973098"/>
                <a:gd name="connsiteX1" fmla="*/ 1985191 w 11911146"/>
                <a:gd name="connsiteY1" fmla="*/ 0 h 2973098"/>
                <a:gd name="connsiteX2" fmla="*/ 1985191 w 11911146"/>
                <a:gd name="connsiteY2" fmla="*/ 0 h 2973098"/>
                <a:gd name="connsiteX3" fmla="*/ 4962978 w 11911146"/>
                <a:gd name="connsiteY3" fmla="*/ 0 h 2973098"/>
                <a:gd name="connsiteX4" fmla="*/ 11911146 w 11911146"/>
                <a:gd name="connsiteY4" fmla="*/ 0 h 2973098"/>
                <a:gd name="connsiteX5" fmla="*/ 11911146 w 11911146"/>
                <a:gd name="connsiteY5" fmla="*/ 1541607 h 2973098"/>
                <a:gd name="connsiteX6" fmla="*/ 11911146 w 11911146"/>
                <a:gd name="connsiteY6" fmla="*/ 1541607 h 2973098"/>
                <a:gd name="connsiteX7" fmla="*/ 11911146 w 11911146"/>
                <a:gd name="connsiteY7" fmla="*/ 2202295 h 2973098"/>
                <a:gd name="connsiteX8" fmla="*/ 11911146 w 11911146"/>
                <a:gd name="connsiteY8" fmla="*/ 2642754 h 2973098"/>
                <a:gd name="connsiteX9" fmla="*/ 3900983 w 11911146"/>
                <a:gd name="connsiteY9" fmla="*/ 2686835 h 2973098"/>
                <a:gd name="connsiteX10" fmla="*/ 3474124 w 11911146"/>
                <a:gd name="connsiteY10" fmla="*/ 2973098 h 2973098"/>
                <a:gd name="connsiteX11" fmla="*/ 3371041 w 11911146"/>
                <a:gd name="connsiteY11" fmla="*/ 2710281 h 2973098"/>
                <a:gd name="connsiteX12" fmla="*/ 0 w 11911146"/>
                <a:gd name="connsiteY12" fmla="*/ 2642754 h 2973098"/>
                <a:gd name="connsiteX13" fmla="*/ 0 w 11911146"/>
                <a:gd name="connsiteY13" fmla="*/ 2202295 h 2973098"/>
                <a:gd name="connsiteX14" fmla="*/ 0 w 11911146"/>
                <a:gd name="connsiteY14" fmla="*/ 1541607 h 2973098"/>
                <a:gd name="connsiteX15" fmla="*/ 0 w 11911146"/>
                <a:gd name="connsiteY15" fmla="*/ 1541607 h 2973098"/>
                <a:gd name="connsiteX16" fmla="*/ 0 w 11911146"/>
                <a:gd name="connsiteY16" fmla="*/ 0 h 2973098"/>
                <a:gd name="connsiteX0" fmla="*/ 0 w 11911146"/>
                <a:gd name="connsiteY0" fmla="*/ 0 h 2921296"/>
                <a:gd name="connsiteX1" fmla="*/ 1985191 w 11911146"/>
                <a:gd name="connsiteY1" fmla="*/ 0 h 2921296"/>
                <a:gd name="connsiteX2" fmla="*/ 1985191 w 11911146"/>
                <a:gd name="connsiteY2" fmla="*/ 0 h 2921296"/>
                <a:gd name="connsiteX3" fmla="*/ 4962978 w 11911146"/>
                <a:gd name="connsiteY3" fmla="*/ 0 h 2921296"/>
                <a:gd name="connsiteX4" fmla="*/ 11911146 w 11911146"/>
                <a:gd name="connsiteY4" fmla="*/ 0 h 2921296"/>
                <a:gd name="connsiteX5" fmla="*/ 11911146 w 11911146"/>
                <a:gd name="connsiteY5" fmla="*/ 1541607 h 2921296"/>
                <a:gd name="connsiteX6" fmla="*/ 11911146 w 11911146"/>
                <a:gd name="connsiteY6" fmla="*/ 1541607 h 2921296"/>
                <a:gd name="connsiteX7" fmla="*/ 11911146 w 11911146"/>
                <a:gd name="connsiteY7" fmla="*/ 2202295 h 2921296"/>
                <a:gd name="connsiteX8" fmla="*/ 11911146 w 11911146"/>
                <a:gd name="connsiteY8" fmla="*/ 2642754 h 2921296"/>
                <a:gd name="connsiteX9" fmla="*/ 3900983 w 11911146"/>
                <a:gd name="connsiteY9" fmla="*/ 2686835 h 2921296"/>
                <a:gd name="connsiteX10" fmla="*/ 3647532 w 11911146"/>
                <a:gd name="connsiteY10" fmla="*/ 2921296 h 2921296"/>
                <a:gd name="connsiteX11" fmla="*/ 3371041 w 11911146"/>
                <a:gd name="connsiteY11" fmla="*/ 2710281 h 2921296"/>
                <a:gd name="connsiteX12" fmla="*/ 0 w 11911146"/>
                <a:gd name="connsiteY12" fmla="*/ 2642754 h 2921296"/>
                <a:gd name="connsiteX13" fmla="*/ 0 w 11911146"/>
                <a:gd name="connsiteY13" fmla="*/ 2202295 h 2921296"/>
                <a:gd name="connsiteX14" fmla="*/ 0 w 11911146"/>
                <a:gd name="connsiteY14" fmla="*/ 1541607 h 2921296"/>
                <a:gd name="connsiteX15" fmla="*/ 0 w 11911146"/>
                <a:gd name="connsiteY15" fmla="*/ 1541607 h 2921296"/>
                <a:gd name="connsiteX16" fmla="*/ 0 w 11911146"/>
                <a:gd name="connsiteY16" fmla="*/ 0 h 292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11146" h="2921296">
                  <a:moveTo>
                    <a:pt x="0" y="0"/>
                  </a:moveTo>
                  <a:lnTo>
                    <a:pt x="1985191" y="0"/>
                  </a:lnTo>
                  <a:lnTo>
                    <a:pt x="1985191" y="0"/>
                  </a:lnTo>
                  <a:lnTo>
                    <a:pt x="4962978" y="0"/>
                  </a:lnTo>
                  <a:lnTo>
                    <a:pt x="11911146" y="0"/>
                  </a:lnTo>
                  <a:lnTo>
                    <a:pt x="11911146" y="1541607"/>
                  </a:lnTo>
                  <a:lnTo>
                    <a:pt x="11911146" y="1541607"/>
                  </a:lnTo>
                  <a:lnTo>
                    <a:pt x="11911146" y="2202295"/>
                  </a:lnTo>
                  <a:lnTo>
                    <a:pt x="11911146" y="2642754"/>
                  </a:lnTo>
                  <a:lnTo>
                    <a:pt x="3900983" y="2686835"/>
                  </a:lnTo>
                  <a:lnTo>
                    <a:pt x="3647532" y="2921296"/>
                  </a:lnTo>
                  <a:lnTo>
                    <a:pt x="3371041" y="2710281"/>
                  </a:lnTo>
                  <a:lnTo>
                    <a:pt x="0" y="2642754"/>
                  </a:lnTo>
                  <a:lnTo>
                    <a:pt x="0" y="2202295"/>
                  </a:lnTo>
                  <a:lnTo>
                    <a:pt x="0" y="1541607"/>
                  </a:lnTo>
                  <a:lnTo>
                    <a:pt x="0" y="1541607"/>
                  </a:lnTo>
                  <a:lnTo>
                    <a:pt x="0" y="0"/>
                  </a:lnTo>
                  <a:close/>
                </a:path>
              </a:pathLst>
            </a:custGeom>
            <a:noFill/>
            <a:ln w="28575" cap="flat">
              <a:solidFill>
                <a:schemeClr val="accent6">
                  <a:lumMod val="75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8" name="Group 7"/>
            <p:cNvGrpSpPr/>
            <p:nvPr/>
          </p:nvGrpSpPr>
          <p:grpSpPr>
            <a:xfrm>
              <a:off x="568381" y="6819559"/>
              <a:ext cx="11910973" cy="2568922"/>
              <a:chOff x="494798" y="6732448"/>
              <a:chExt cx="11910973" cy="2568922"/>
            </a:xfrm>
          </p:grpSpPr>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8745" y="6877003"/>
                <a:ext cx="2844542" cy="839374"/>
              </a:xfrm>
              <a:prstGeom prst="rect">
                <a:avLst/>
              </a:prstGeom>
            </p:spPr>
          </p:pic>
          <p:sp>
            <p:nvSpPr>
              <p:cNvPr id="35" name="TextBox 34"/>
              <p:cNvSpPr txBox="1"/>
              <p:nvPr/>
            </p:nvSpPr>
            <p:spPr>
              <a:xfrm>
                <a:off x="494798" y="6788407"/>
                <a:ext cx="295270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Z-frame registration:</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pic>
            <p:nvPicPr>
              <p:cNvPr id="36" name="Grafik 11"/>
              <p:cNvPicPr>
                <a:picLocks noChangeAspect="1"/>
              </p:cNvPicPr>
              <p:nvPr/>
            </p:nvPicPr>
            <p:blipFill rotWithShape="1">
              <a:blip r:embed="rId4"/>
              <a:srcRect t="2194" r="1906" b="54357"/>
              <a:stretch/>
            </p:blipFill>
            <p:spPr>
              <a:xfrm>
                <a:off x="724618" y="7435653"/>
                <a:ext cx="6400986" cy="1865717"/>
              </a:xfrm>
              <a:prstGeom prst="rect">
                <a:avLst/>
              </a:prstGeom>
            </p:spPr>
          </p:pic>
          <p:pic>
            <p:nvPicPr>
              <p:cNvPr id="37" name="Grafik 8"/>
              <p:cNvPicPr>
                <a:picLocks noChangeAspect="1"/>
              </p:cNvPicPr>
              <p:nvPr/>
            </p:nvPicPr>
            <p:blipFill rotWithShape="1">
              <a:blip r:embed="rId4"/>
              <a:srcRect t="78261" r="49070"/>
              <a:stretch/>
            </p:blipFill>
            <p:spPr>
              <a:xfrm>
                <a:off x="7484456" y="8034254"/>
                <a:ext cx="3583656" cy="1006585"/>
              </a:xfrm>
              <a:prstGeom prst="rect">
                <a:avLst/>
              </a:prstGeom>
            </p:spPr>
          </p:pic>
          <p:pic>
            <p:nvPicPr>
              <p:cNvPr id="38" name="Picture 37"/>
              <p:cNvPicPr>
                <a:picLocks noChangeAspect="1"/>
              </p:cNvPicPr>
              <p:nvPr/>
            </p:nvPicPr>
            <p:blipFill rotWithShape="1">
              <a:blip r:embed="rId5">
                <a:extLst>
                  <a:ext uri="{28A0092B-C50C-407E-A947-70E740481C1C}">
                    <a14:useLocalDpi xmlns:a14="http://schemas.microsoft.com/office/drawing/2010/main" val="0"/>
                  </a:ext>
                </a:extLst>
              </a:blip>
              <a:srcRect t="-1173" r="7763" b="1"/>
              <a:stretch/>
            </p:blipFill>
            <p:spPr>
              <a:xfrm>
                <a:off x="7193691" y="6732448"/>
                <a:ext cx="5212080" cy="1017903"/>
              </a:xfrm>
              <a:prstGeom prst="rect">
                <a:avLst/>
              </a:prstGeom>
            </p:spPr>
          </p:pic>
        </p:grpSp>
      </p:grpSp>
    </p:spTree>
    <p:extLst>
      <p:ext uri="{BB962C8B-B14F-4D97-AF65-F5344CB8AC3E}">
        <p14:creationId xmlns:p14="http://schemas.microsoft.com/office/powerpoint/2010/main" val="40028511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441694"/>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0" marR="0" lvl="0" indent="0"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Marker alignment calculation</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grpSp>
        <p:nvGrpSpPr>
          <p:cNvPr id="3" name="Gruppieren 12"/>
          <p:cNvGrpSpPr/>
          <p:nvPr/>
        </p:nvGrpSpPr>
        <p:grpSpPr>
          <a:xfrm>
            <a:off x="1153213" y="2801291"/>
            <a:ext cx="10513168" cy="1838625"/>
            <a:chOff x="931789" y="3285967"/>
            <a:chExt cx="10059602" cy="1656184"/>
          </a:xfrm>
        </p:grpSpPr>
        <p:pic>
          <p:nvPicPr>
            <p:cNvPr id="4" name="Grafik 8"/>
            <p:cNvPicPr>
              <a:picLocks noChangeAspect="1"/>
            </p:cNvPicPr>
            <p:nvPr/>
          </p:nvPicPr>
          <p:blipFill rotWithShape="1">
            <a:blip r:embed="rId3"/>
            <a:srcRect t="78261" r="49070"/>
            <a:stretch/>
          </p:blipFill>
          <p:spPr>
            <a:xfrm>
              <a:off x="7047470" y="3515023"/>
              <a:ext cx="3943921" cy="1107777"/>
            </a:xfrm>
            <a:prstGeom prst="rect">
              <a:avLst/>
            </a:prstGeom>
          </p:spPr>
        </p:pic>
        <p:pic>
          <p:nvPicPr>
            <p:cNvPr id="5" name="Grafik 11"/>
            <p:cNvPicPr>
              <a:picLocks noChangeAspect="1"/>
            </p:cNvPicPr>
            <p:nvPr/>
          </p:nvPicPr>
          <p:blipFill rotWithShape="1">
            <a:blip r:embed="rId3"/>
            <a:srcRect t="2194" r="1906" b="54357"/>
            <a:stretch/>
          </p:blipFill>
          <p:spPr>
            <a:xfrm>
              <a:off x="931789" y="3285967"/>
              <a:ext cx="5682111" cy="1656184"/>
            </a:xfrm>
            <a:prstGeom prst="rect">
              <a:avLst/>
            </a:prstGeom>
          </p:spPr>
        </p:pic>
      </p:gr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269"/>
          <a:stretch/>
        </p:blipFill>
        <p:spPr>
          <a:xfrm>
            <a:off x="7825353" y="4797983"/>
            <a:ext cx="4903283" cy="3964221"/>
          </a:xfrm>
          <a:prstGeom prst="rect">
            <a:avLst/>
          </a:prstGeom>
        </p:spPr>
      </p:pic>
      <p:sp>
        <p:nvSpPr>
          <p:cNvPr id="8" name="Rectangle 7"/>
          <p:cNvSpPr/>
          <p:nvPr/>
        </p:nvSpPr>
        <p:spPr>
          <a:xfrm>
            <a:off x="718823" y="5211656"/>
            <a:ext cx="6502400" cy="2308324"/>
          </a:xfrm>
          <a:prstGeom prst="rect">
            <a:avLst/>
          </a:prstGeom>
        </p:spPr>
        <p:txBody>
          <a:bodyPr>
            <a:spAutoFit/>
          </a:bodyPr>
          <a:lstStyle/>
          <a:p>
            <a:endParaRPr lang="en-US" sz="2400" dirty="0" smtClean="0">
              <a:latin typeface="Calibri" panose="020F0502020204030204" pitchFamily="34" charset="0"/>
              <a:cs typeface="Calibri" panose="020F0502020204030204" pitchFamily="34" charset="0"/>
            </a:endParaRPr>
          </a:p>
          <a:p>
            <a:pPr algn="l"/>
            <a:r>
              <a:rPr lang="en-US" sz="2400" dirty="0" smtClean="0">
                <a:latin typeface="Calibri" panose="020F0502020204030204" pitchFamily="34" charset="0"/>
                <a:cs typeface="Calibri" panose="020F0502020204030204" pitchFamily="34" charset="0"/>
              </a:rPr>
              <a:t>[p2f  p4f  p6f] </a:t>
            </a:r>
          </a:p>
          <a:p>
            <a:pPr algn="l"/>
            <a:endParaRPr lang="en-US" sz="2400" dirty="0" smtClean="0">
              <a:latin typeface="Calibri" panose="020F0502020204030204" pitchFamily="34" charset="0"/>
              <a:cs typeface="Calibri" panose="020F0502020204030204" pitchFamily="34" charset="0"/>
            </a:endParaRPr>
          </a:p>
          <a:p>
            <a:pPr algn="l"/>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              =      -</a:t>
            </a:r>
            <a:r>
              <a:rPr lang="en-US" sz="2400" dirty="0">
                <a:latin typeface="Calibri" panose="020F0502020204030204" pitchFamily="34" charset="0"/>
                <a:cs typeface="Calibri" panose="020F0502020204030204" pitchFamily="34" charset="0"/>
              </a:rPr>
              <a:t>20.0000 </a:t>
            </a: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t>
            </a:r>
            <a:r>
              <a:rPr lang="en-US" sz="2400" dirty="0" smtClean="0">
                <a:latin typeface="Calibri" panose="020F0502020204030204" pitchFamily="34" charset="0"/>
                <a:cs typeface="Calibri" panose="020F0502020204030204" pitchFamily="34" charset="0"/>
              </a:rPr>
              <a:t>1.1483       20.0000</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0.5648   </a:t>
            </a:r>
            <a:r>
              <a:rPr lang="en-US" sz="2400" dirty="0" smtClean="0">
                <a:latin typeface="Calibri" panose="020F0502020204030204" pitchFamily="34" charset="0"/>
                <a:cs typeface="Calibri" panose="020F0502020204030204" pitchFamily="34" charset="0"/>
              </a:rPr>
              <a:t>     20.0000      -7.4107</a:t>
            </a:r>
          </a:p>
          <a:p>
            <a:r>
              <a:rPr lang="en-US" sz="2400" dirty="0" smtClean="0">
                <a:latin typeface="Calibri" panose="020F0502020204030204" pitchFamily="34" charset="0"/>
                <a:cs typeface="Calibri" panose="020F0502020204030204" pitchFamily="34" charset="0"/>
              </a:rPr>
              <a:t>            0.5648         1.1483         -7.4107</a:t>
            </a:r>
            <a:endParaRPr lang="en-US" sz="2400" dirty="0">
              <a:latin typeface="Calibri" panose="020F0502020204030204" pitchFamily="34" charset="0"/>
              <a:cs typeface="Calibri" panose="020F0502020204030204" pitchFamily="34" charset="0"/>
            </a:endParaRPr>
          </a:p>
        </p:txBody>
      </p:sp>
      <p:cxnSp>
        <p:nvCxnSpPr>
          <p:cNvPr id="15" name="Straight Connector 14"/>
          <p:cNvCxnSpPr/>
          <p:nvPr/>
        </p:nvCxnSpPr>
        <p:spPr>
          <a:xfrm>
            <a:off x="6608128" y="6246758"/>
            <a:ext cx="0" cy="1224136"/>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7" name="Straight Connector 16"/>
          <p:cNvCxnSpPr/>
          <p:nvPr/>
        </p:nvCxnSpPr>
        <p:spPr>
          <a:xfrm>
            <a:off x="2181920" y="6388968"/>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nvGrpSpPr>
          <p:cNvPr id="27" name="Group 26"/>
          <p:cNvGrpSpPr/>
          <p:nvPr/>
        </p:nvGrpSpPr>
        <p:grpSpPr>
          <a:xfrm>
            <a:off x="2253928" y="6300708"/>
            <a:ext cx="182880" cy="1224136"/>
            <a:chOff x="2181920" y="6388968"/>
            <a:chExt cx="182880" cy="1224136"/>
          </a:xfrm>
        </p:grpSpPr>
        <p:cxnSp>
          <p:nvCxnSpPr>
            <p:cNvPr id="13" name="Straight Connector 12"/>
            <p:cNvCxnSpPr/>
            <p:nvPr/>
          </p:nvCxnSpPr>
          <p:spPr>
            <a:xfrm>
              <a:off x="2181920" y="6388968"/>
              <a:ext cx="0" cy="1224136"/>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9" name="Straight Connector 18"/>
            <p:cNvCxnSpPr/>
            <p:nvPr/>
          </p:nvCxnSpPr>
          <p:spPr>
            <a:xfrm>
              <a:off x="2181920" y="6388968"/>
              <a:ext cx="18288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25" name="Straight Connector 24"/>
            <p:cNvCxnSpPr/>
            <p:nvPr/>
          </p:nvCxnSpPr>
          <p:spPr>
            <a:xfrm>
              <a:off x="2181920" y="7613104"/>
              <a:ext cx="18288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grpSp>
        <p:nvGrpSpPr>
          <p:cNvPr id="32" name="Group 31"/>
          <p:cNvGrpSpPr/>
          <p:nvPr/>
        </p:nvGrpSpPr>
        <p:grpSpPr>
          <a:xfrm>
            <a:off x="6406272" y="6246758"/>
            <a:ext cx="182880" cy="1224136"/>
            <a:chOff x="6175504" y="6388968"/>
            <a:chExt cx="182880" cy="1224136"/>
          </a:xfrm>
        </p:grpSpPr>
        <p:cxnSp>
          <p:nvCxnSpPr>
            <p:cNvPr id="29" name="Straight Connector 28"/>
            <p:cNvCxnSpPr/>
            <p:nvPr/>
          </p:nvCxnSpPr>
          <p:spPr>
            <a:xfrm flipV="1">
              <a:off x="6175504" y="6388968"/>
              <a:ext cx="18288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31" name="Straight Connector 30"/>
            <p:cNvCxnSpPr/>
            <p:nvPr/>
          </p:nvCxnSpPr>
          <p:spPr>
            <a:xfrm flipV="1">
              <a:off x="6175504" y="7613104"/>
              <a:ext cx="18288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sp>
        <p:nvSpPr>
          <p:cNvPr id="2" name="TextBox 1"/>
          <p:cNvSpPr txBox="1"/>
          <p:nvPr/>
        </p:nvSpPr>
        <p:spPr>
          <a:xfrm>
            <a:off x="718823" y="8091720"/>
            <a:ext cx="6029216"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Rotation around x axis: 10  degree</a:t>
            </a:r>
          </a:p>
          <a:p>
            <a:pPr marL="0" marR="0" indent="0" algn="l" defTabSz="584200" rtl="0" fontAlgn="auto" latinLnBrk="1" hangingPunct="0">
              <a:lnSpc>
                <a:spcPct val="100000"/>
              </a:lnSpc>
              <a:spcBef>
                <a:spcPts val="0"/>
              </a:spcBef>
              <a:spcAft>
                <a:spcPts val="0"/>
              </a:spcAft>
              <a:buClrTx/>
              <a:buSzTx/>
              <a:buFontTx/>
              <a:buNone/>
              <a:tabLst/>
            </a:pPr>
            <a:r>
              <a:rPr lang="en-US" sz="2400" dirty="0" smtClean="0">
                <a:solidFill>
                  <a:srgbClr val="000000"/>
                </a:solidFill>
                <a:latin typeface="Calibri" panose="020F0502020204030204" pitchFamily="34" charset="0"/>
                <a:cs typeface="Calibri" panose="020F0502020204030204" pitchFamily="34" charset="0"/>
              </a:rPr>
              <a:t>Rotation around y axis: 10  degree</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r="-1172" b="3164"/>
          <a:stretch/>
        </p:blipFill>
        <p:spPr>
          <a:xfrm>
            <a:off x="7543573" y="4793336"/>
            <a:ext cx="5399882" cy="4049387"/>
          </a:xfrm>
          <a:prstGeom prst="rect">
            <a:avLst/>
          </a:prstGeom>
        </p:spPr>
      </p:pic>
      <p:sp>
        <p:nvSpPr>
          <p:cNvPr id="21" name="TextBox 20"/>
          <p:cNvSpPr txBox="1"/>
          <p:nvPr/>
        </p:nvSpPr>
        <p:spPr>
          <a:xfrm>
            <a:off x="7684463" y="8878749"/>
            <a:ext cx="5118102"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Fig</a:t>
            </a:r>
            <a:r>
              <a:rPr kumimoji="0" lang="en-US" sz="2400" b="0" i="0" u="none" strike="noStrike" cap="none" spc="0" normalizeH="0" dirty="0" smtClean="0">
                <a:ln>
                  <a:noFill/>
                </a:ln>
                <a:solidFill>
                  <a:srgbClr val="000000"/>
                </a:solidFill>
                <a:effectLst/>
                <a:uFillTx/>
                <a:latin typeface="Calibri" panose="020F0502020204030204" pitchFamily="34" charset="0"/>
                <a:cs typeface="Calibri" panose="020F0502020204030204" pitchFamily="34" charset="0"/>
                <a:sym typeface="Helvetica Light"/>
              </a:rPr>
              <a:t> .16: </a:t>
            </a:r>
            <a:r>
              <a:rPr lang="en-US" sz="2400" dirty="0" smtClean="0">
                <a:solidFill>
                  <a:srgbClr val="000000"/>
                </a:solidFill>
                <a:latin typeface="Calibri" panose="020F0502020204030204" pitchFamily="34" charset="0"/>
                <a:cs typeface="Calibri" panose="020F0502020204030204" pitchFamily="34" charset="0"/>
              </a:rPr>
              <a:t>Surface of the three inner points</a:t>
            </a:r>
            <a:endParaRPr lang="en-US" sz="24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00928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5" y="1492424"/>
            <a:ext cx="12444207" cy="59503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lvl="0">
              <a:defRPr sz="1800"/>
            </a:pPr>
            <a:r>
              <a:rPr lang="en-US" sz="3200" b="1" dirty="0">
                <a:latin typeface="Calibri" panose="020F0502020204030204" pitchFamily="34" charset="0"/>
                <a:cs typeface="Calibri" panose="020F0502020204030204" pitchFamily="34" charset="0"/>
              </a:rPr>
              <a:t>Image rotation estimation using automated feature matching </a:t>
            </a:r>
            <a:endParaRPr kumimoji="0" lang="en-US" sz="3200" b="1" i="0" u="none" strike="noStrike" kern="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sym typeface="Helvetica Light"/>
            </a:endParaRPr>
          </a:p>
        </p:txBody>
      </p:sp>
      <p:sp>
        <p:nvSpPr>
          <p:cNvPr id="283" name="Rectangle 282"/>
          <p:cNvSpPr/>
          <p:nvPr/>
        </p:nvSpPr>
        <p:spPr>
          <a:xfrm>
            <a:off x="5854266" y="9186119"/>
            <a:ext cx="1930272" cy="518836"/>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2" name="Picture 1"/>
          <p:cNvPicPr>
            <a:picLocks noChangeAspect="1"/>
          </p:cNvPicPr>
          <p:nvPr/>
        </p:nvPicPr>
        <p:blipFill rotWithShape="1">
          <a:blip r:embed="rId3"/>
          <a:srcRect l="21774" t="44094" r="53321" b="12594"/>
          <a:stretch/>
        </p:blipFill>
        <p:spPr>
          <a:xfrm>
            <a:off x="1605856" y="3508648"/>
            <a:ext cx="4639606" cy="4536504"/>
          </a:xfrm>
          <a:prstGeom prst="rect">
            <a:avLst/>
          </a:prstGeom>
        </p:spPr>
      </p:pic>
      <p:pic>
        <p:nvPicPr>
          <p:cNvPr id="4" name="Picture 3"/>
          <p:cNvPicPr>
            <a:picLocks noChangeAspect="1"/>
          </p:cNvPicPr>
          <p:nvPr/>
        </p:nvPicPr>
        <p:blipFill rotWithShape="1">
          <a:blip r:embed="rId4"/>
          <a:srcRect l="31737" t="21340" r="36164" b="23827"/>
          <a:stretch/>
        </p:blipFill>
        <p:spPr>
          <a:xfrm>
            <a:off x="6862440" y="3545160"/>
            <a:ext cx="4760518" cy="4572000"/>
          </a:xfrm>
          <a:prstGeom prst="rect">
            <a:avLst/>
          </a:prstGeom>
        </p:spPr>
      </p:pic>
    </p:spTree>
    <p:extLst>
      <p:ext uri="{BB962C8B-B14F-4D97-AF65-F5344CB8AC3E}">
        <p14:creationId xmlns:p14="http://schemas.microsoft.com/office/powerpoint/2010/main" val="3657728889"/>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9152" t="4839" r="5105" b="7635"/>
          <a:stretch/>
        </p:blipFill>
        <p:spPr>
          <a:xfrm>
            <a:off x="944114" y="2922445"/>
            <a:ext cx="3254031" cy="3113336"/>
          </a:xfrm>
          <a:prstGeom prst="rect">
            <a:avLst/>
          </a:prstGeom>
        </p:spPr>
      </p:pic>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12144" t="10534" r="11830" b="13747"/>
          <a:stretch/>
        </p:blipFill>
        <p:spPr>
          <a:xfrm>
            <a:off x="9121738" y="2931105"/>
            <a:ext cx="3215228" cy="3063817"/>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l="6775" t="3500" r="4127" b="3926"/>
          <a:stretch/>
        </p:blipFill>
        <p:spPr>
          <a:xfrm>
            <a:off x="566884" y="6203598"/>
            <a:ext cx="4008489" cy="3291516"/>
          </a:xfrm>
          <a:prstGeom prst="rect">
            <a:avLst/>
          </a:prstGeom>
        </p:spPr>
      </p:pic>
      <p:sp>
        <p:nvSpPr>
          <p:cNvPr id="11" name="Shape 36"/>
          <p:cNvSpPr/>
          <p:nvPr/>
        </p:nvSpPr>
        <p:spPr>
          <a:xfrm>
            <a:off x="215856" y="1492424"/>
            <a:ext cx="12570762" cy="219547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Calibration: </a:t>
            </a:r>
          </a:p>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Automatic rotation of the fiducial points</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7406" t="5511" r="13184" b="7036"/>
          <a:stretch/>
        </p:blipFill>
        <p:spPr>
          <a:xfrm>
            <a:off x="8590632" y="6244951"/>
            <a:ext cx="4099783" cy="3354369"/>
          </a:xfrm>
          <a:prstGeom prst="rect">
            <a:avLst/>
          </a:prstGeom>
        </p:spPr>
      </p:pic>
      <p:sp>
        <p:nvSpPr>
          <p:cNvPr id="14" name="Rectangle 13"/>
          <p:cNvSpPr/>
          <p:nvPr/>
        </p:nvSpPr>
        <p:spPr>
          <a:xfrm>
            <a:off x="792618" y="7091507"/>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7" name="Rectangle 16"/>
          <p:cNvSpPr/>
          <p:nvPr/>
        </p:nvSpPr>
        <p:spPr>
          <a:xfrm>
            <a:off x="9892493" y="3188405"/>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8" name="Rectangle 17"/>
          <p:cNvSpPr/>
          <p:nvPr/>
        </p:nvSpPr>
        <p:spPr>
          <a:xfrm>
            <a:off x="1189575" y="4948808"/>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9" name="Right Arrow 18"/>
          <p:cNvSpPr/>
          <p:nvPr/>
        </p:nvSpPr>
        <p:spPr>
          <a:xfrm>
            <a:off x="4845587" y="6120053"/>
            <a:ext cx="3745045" cy="196907"/>
          </a:xfrm>
          <a:prstGeom prst="rightArrow">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Rectangle 29"/>
          <p:cNvSpPr/>
          <p:nvPr/>
        </p:nvSpPr>
        <p:spPr>
          <a:xfrm>
            <a:off x="1175907" y="7882941"/>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P2</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31" name="Rectangle 30"/>
          <p:cNvSpPr/>
          <p:nvPr/>
        </p:nvSpPr>
        <p:spPr>
          <a:xfrm>
            <a:off x="1572864" y="8674375"/>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P3</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32" name="Rectangle 31"/>
          <p:cNvSpPr/>
          <p:nvPr/>
        </p:nvSpPr>
        <p:spPr>
          <a:xfrm>
            <a:off x="2677161" y="6332053"/>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P4</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33" name="Rectangle 32"/>
          <p:cNvSpPr/>
          <p:nvPr/>
        </p:nvSpPr>
        <p:spPr>
          <a:xfrm>
            <a:off x="2677161" y="8352989"/>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P5</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34" name="Rectangle 33"/>
          <p:cNvSpPr/>
          <p:nvPr/>
        </p:nvSpPr>
        <p:spPr>
          <a:xfrm>
            <a:off x="3074118" y="6970820"/>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P6</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35" name="Rectangle 34"/>
          <p:cNvSpPr/>
          <p:nvPr/>
        </p:nvSpPr>
        <p:spPr>
          <a:xfrm>
            <a:off x="3404231" y="7708399"/>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P7</a:t>
            </a:r>
          </a:p>
        </p:txBody>
      </p:sp>
      <p:sp>
        <p:nvSpPr>
          <p:cNvPr id="37" name="Rectangle 36"/>
          <p:cNvSpPr/>
          <p:nvPr/>
        </p:nvSpPr>
        <p:spPr>
          <a:xfrm>
            <a:off x="8945940" y="8763716"/>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39" name="Rectangle 38"/>
          <p:cNvSpPr/>
          <p:nvPr/>
        </p:nvSpPr>
        <p:spPr>
          <a:xfrm>
            <a:off x="8952813" y="7617836"/>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P2</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40" name="Rectangle 39"/>
          <p:cNvSpPr/>
          <p:nvPr/>
        </p:nvSpPr>
        <p:spPr>
          <a:xfrm>
            <a:off x="9010465" y="6285914"/>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P3</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41" name="Rectangle 40"/>
          <p:cNvSpPr/>
          <p:nvPr/>
        </p:nvSpPr>
        <p:spPr>
          <a:xfrm>
            <a:off x="10192506" y="6324648"/>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P4</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42" name="Rectangle 41"/>
          <p:cNvSpPr/>
          <p:nvPr/>
        </p:nvSpPr>
        <p:spPr>
          <a:xfrm>
            <a:off x="11466623" y="6381307"/>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P5</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43" name="Rectangle 42"/>
          <p:cNvSpPr/>
          <p:nvPr/>
        </p:nvSpPr>
        <p:spPr>
          <a:xfrm>
            <a:off x="11466623" y="7697561"/>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P6</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44" name="Rectangle 43"/>
          <p:cNvSpPr/>
          <p:nvPr/>
        </p:nvSpPr>
        <p:spPr>
          <a:xfrm>
            <a:off x="11543052" y="8763358"/>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P7</a:t>
            </a: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2337" y="4683528"/>
            <a:ext cx="3738295" cy="1374076"/>
          </a:xfrm>
          <a:prstGeom prst="rect">
            <a:avLst/>
          </a:prstGeom>
        </p:spPr>
      </p:pic>
    </p:spTree>
    <p:extLst>
      <p:ext uri="{BB962C8B-B14F-4D97-AF65-F5344CB8AC3E}">
        <p14:creationId xmlns:p14="http://schemas.microsoft.com/office/powerpoint/2010/main" val="3486095833"/>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5" y="1492424"/>
            <a:ext cx="12444207" cy="96436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lvl="0">
              <a:defRPr sz="1800"/>
            </a:pPr>
            <a:r>
              <a:rPr lang="de-DE" sz="3200" b="1" dirty="0">
                <a:latin typeface="Calibri" panose="020F0502020204030204" pitchFamily="34" charset="0"/>
                <a:ea typeface="Helvetica"/>
                <a:cs typeface="Helvetica"/>
                <a:sym typeface="Helvetica"/>
              </a:rPr>
              <a:t>Automatic </a:t>
            </a:r>
            <a:r>
              <a:rPr lang="de-DE" sz="3200" b="1" dirty="0" smtClean="0">
                <a:latin typeface="Calibri" panose="020F0502020204030204" pitchFamily="34" charset="0"/>
                <a:ea typeface="Helvetica"/>
                <a:cs typeface="Helvetica"/>
                <a:sym typeface="Helvetica"/>
              </a:rPr>
              <a:t>rotation estimation using centroids coordinate system</a:t>
            </a: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grpSp>
        <p:nvGrpSpPr>
          <p:cNvPr id="223" name="Group 222"/>
          <p:cNvGrpSpPr/>
          <p:nvPr/>
        </p:nvGrpSpPr>
        <p:grpSpPr>
          <a:xfrm>
            <a:off x="9501594" y="2990772"/>
            <a:ext cx="3126842" cy="2514868"/>
            <a:chOff x="9501594" y="2990772"/>
            <a:chExt cx="3126842" cy="2514868"/>
          </a:xfrm>
        </p:grpSpPr>
        <p:grpSp>
          <p:nvGrpSpPr>
            <p:cNvPr id="106" name="Group 105"/>
            <p:cNvGrpSpPr/>
            <p:nvPr/>
          </p:nvGrpSpPr>
          <p:grpSpPr>
            <a:xfrm rot="2654815">
              <a:off x="10110630" y="3075721"/>
              <a:ext cx="2011680" cy="1828800"/>
              <a:chOff x="2253928" y="3463785"/>
              <a:chExt cx="2952328" cy="2776256"/>
            </a:xfrm>
          </p:grpSpPr>
          <p:sp>
            <p:nvSpPr>
              <p:cNvPr id="107" name="TextBox 106"/>
              <p:cNvSpPr txBox="1"/>
              <p:nvPr/>
            </p:nvSpPr>
            <p:spPr>
              <a:xfrm>
                <a:off x="2253928" y="4572534"/>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108" name="Group 107"/>
              <p:cNvGrpSpPr/>
              <p:nvPr/>
            </p:nvGrpSpPr>
            <p:grpSpPr>
              <a:xfrm>
                <a:off x="2253928" y="3463785"/>
                <a:ext cx="2952328" cy="2776256"/>
                <a:chOff x="2253928" y="3463785"/>
                <a:chExt cx="2952328" cy="2776256"/>
              </a:xfrm>
            </p:grpSpPr>
            <p:sp>
              <p:nvSpPr>
                <p:cNvPr id="109" name="TextBox 108"/>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10" name="TextBox 109"/>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11" name="TextBox 110"/>
                <p:cNvSpPr txBox="1"/>
                <p:nvPr/>
              </p:nvSpPr>
              <p:spPr>
                <a:xfrm>
                  <a:off x="2253928" y="5631913"/>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12" name="TextBox 111"/>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13" name="TextBox 112"/>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14" name="TextBox 113"/>
                <p:cNvSpPr txBox="1"/>
                <p:nvPr/>
              </p:nvSpPr>
              <p:spPr>
                <a:xfrm>
                  <a:off x="4393678" y="3478249"/>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grpSp>
          <p:nvGrpSpPr>
            <p:cNvPr id="116" name="Group 115"/>
            <p:cNvGrpSpPr/>
            <p:nvPr/>
          </p:nvGrpSpPr>
          <p:grpSpPr>
            <a:xfrm>
              <a:off x="9501594" y="2990772"/>
              <a:ext cx="3126842" cy="2514868"/>
              <a:chOff x="885776" y="3037651"/>
              <a:chExt cx="3794356" cy="2970481"/>
            </a:xfrm>
          </p:grpSpPr>
          <p:cxnSp>
            <p:nvCxnSpPr>
              <p:cNvPr id="117" name="Straight Arrow Connector 116"/>
              <p:cNvCxnSpPr/>
              <p:nvPr/>
            </p:nvCxnSpPr>
            <p:spPr>
              <a:xfrm flipV="1">
                <a:off x="885776" y="3037651"/>
                <a:ext cx="0" cy="2970481"/>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18" name="Straight Arrow Connector 117"/>
              <p:cNvCxnSpPr/>
              <p:nvPr/>
            </p:nvCxnSpPr>
            <p:spPr>
              <a:xfrm>
                <a:off x="885776" y="6008132"/>
                <a:ext cx="3794356"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grpSp>
      <p:grpSp>
        <p:nvGrpSpPr>
          <p:cNvPr id="194" name="Group 193"/>
          <p:cNvGrpSpPr/>
          <p:nvPr/>
        </p:nvGrpSpPr>
        <p:grpSpPr>
          <a:xfrm>
            <a:off x="5679903" y="2988185"/>
            <a:ext cx="3126842" cy="2540229"/>
            <a:chOff x="5679903" y="2988185"/>
            <a:chExt cx="3126842" cy="2540229"/>
          </a:xfrm>
        </p:grpSpPr>
        <p:grpSp>
          <p:nvGrpSpPr>
            <p:cNvPr id="103" name="Group 102"/>
            <p:cNvGrpSpPr/>
            <p:nvPr/>
          </p:nvGrpSpPr>
          <p:grpSpPr>
            <a:xfrm>
              <a:off x="5679903" y="3013546"/>
              <a:ext cx="3126842" cy="2514868"/>
              <a:chOff x="885776" y="3037651"/>
              <a:chExt cx="3794356" cy="2970481"/>
            </a:xfrm>
          </p:grpSpPr>
          <p:cxnSp>
            <p:nvCxnSpPr>
              <p:cNvPr id="99" name="Straight Arrow Connector 98"/>
              <p:cNvCxnSpPr/>
              <p:nvPr/>
            </p:nvCxnSpPr>
            <p:spPr>
              <a:xfrm flipV="1">
                <a:off x="885776" y="3037651"/>
                <a:ext cx="0" cy="2970481"/>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01" name="Straight Arrow Connector 100"/>
              <p:cNvCxnSpPr/>
              <p:nvPr/>
            </p:nvCxnSpPr>
            <p:spPr>
              <a:xfrm>
                <a:off x="885776" y="6008132"/>
                <a:ext cx="3794356"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grpSp>
          <p:nvGrpSpPr>
            <p:cNvPr id="125" name="Group 124"/>
            <p:cNvGrpSpPr/>
            <p:nvPr/>
          </p:nvGrpSpPr>
          <p:grpSpPr>
            <a:xfrm rot="8725711">
              <a:off x="6255068" y="2988185"/>
              <a:ext cx="2011680" cy="1828800"/>
              <a:chOff x="2253928" y="3463785"/>
              <a:chExt cx="2952328" cy="2776256"/>
            </a:xfrm>
          </p:grpSpPr>
          <p:sp>
            <p:nvSpPr>
              <p:cNvPr id="126" name="TextBox 125"/>
              <p:cNvSpPr txBox="1"/>
              <p:nvPr/>
            </p:nvSpPr>
            <p:spPr>
              <a:xfrm>
                <a:off x="2253928" y="4572534"/>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127" name="Group 126"/>
              <p:cNvGrpSpPr/>
              <p:nvPr/>
            </p:nvGrpSpPr>
            <p:grpSpPr>
              <a:xfrm>
                <a:off x="2253928" y="3463785"/>
                <a:ext cx="2952328" cy="2776256"/>
                <a:chOff x="2253928" y="3463785"/>
                <a:chExt cx="2952328" cy="2776256"/>
              </a:xfrm>
            </p:grpSpPr>
            <p:sp>
              <p:nvSpPr>
                <p:cNvPr id="128" name="TextBox 127"/>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29" name="TextBox 128"/>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30" name="TextBox 129"/>
                <p:cNvSpPr txBox="1"/>
                <p:nvPr/>
              </p:nvSpPr>
              <p:spPr>
                <a:xfrm>
                  <a:off x="2253928" y="5631913"/>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31" name="TextBox 130"/>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32" name="TextBox 131"/>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33" name="TextBox 132"/>
                <p:cNvSpPr txBox="1"/>
                <p:nvPr/>
              </p:nvSpPr>
              <p:spPr>
                <a:xfrm>
                  <a:off x="4393678" y="3478249"/>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grpSp>
      <p:grpSp>
        <p:nvGrpSpPr>
          <p:cNvPr id="222" name="Group 221"/>
          <p:cNvGrpSpPr/>
          <p:nvPr/>
        </p:nvGrpSpPr>
        <p:grpSpPr>
          <a:xfrm>
            <a:off x="9501594" y="6430977"/>
            <a:ext cx="3126842" cy="2514868"/>
            <a:chOff x="9501594" y="6430977"/>
            <a:chExt cx="3126842" cy="2514868"/>
          </a:xfrm>
        </p:grpSpPr>
        <p:grpSp>
          <p:nvGrpSpPr>
            <p:cNvPr id="134" name="Group 133"/>
            <p:cNvGrpSpPr/>
            <p:nvPr/>
          </p:nvGrpSpPr>
          <p:grpSpPr>
            <a:xfrm rot="19433421">
              <a:off x="10280503" y="6606051"/>
              <a:ext cx="2011680" cy="1828800"/>
              <a:chOff x="2253928" y="3463785"/>
              <a:chExt cx="2952328" cy="2776256"/>
            </a:xfrm>
          </p:grpSpPr>
          <p:sp>
            <p:nvSpPr>
              <p:cNvPr id="135" name="TextBox 134"/>
              <p:cNvSpPr txBox="1"/>
              <p:nvPr/>
            </p:nvSpPr>
            <p:spPr>
              <a:xfrm>
                <a:off x="2253928" y="4572534"/>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136" name="Group 135"/>
              <p:cNvGrpSpPr/>
              <p:nvPr/>
            </p:nvGrpSpPr>
            <p:grpSpPr>
              <a:xfrm>
                <a:off x="2253928" y="3463785"/>
                <a:ext cx="2952328" cy="2776256"/>
                <a:chOff x="2253928" y="3463785"/>
                <a:chExt cx="2952328" cy="2776256"/>
              </a:xfrm>
            </p:grpSpPr>
            <p:sp>
              <p:nvSpPr>
                <p:cNvPr id="137" name="TextBox 136"/>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38" name="TextBox 137"/>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39" name="TextBox 138"/>
                <p:cNvSpPr txBox="1"/>
                <p:nvPr/>
              </p:nvSpPr>
              <p:spPr>
                <a:xfrm>
                  <a:off x="2253928" y="5631913"/>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40" name="TextBox 139"/>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41" name="TextBox 140"/>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42" name="TextBox 141"/>
                <p:cNvSpPr txBox="1"/>
                <p:nvPr/>
              </p:nvSpPr>
              <p:spPr>
                <a:xfrm>
                  <a:off x="4393678" y="3478249"/>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grpSp>
          <p:nvGrpSpPr>
            <p:cNvPr id="143" name="Group 142"/>
            <p:cNvGrpSpPr/>
            <p:nvPr/>
          </p:nvGrpSpPr>
          <p:grpSpPr>
            <a:xfrm>
              <a:off x="9501594" y="6430977"/>
              <a:ext cx="3126842" cy="2514868"/>
              <a:chOff x="885776" y="3037651"/>
              <a:chExt cx="3794356" cy="2970481"/>
            </a:xfrm>
          </p:grpSpPr>
          <p:cxnSp>
            <p:nvCxnSpPr>
              <p:cNvPr id="144" name="Straight Arrow Connector 143"/>
              <p:cNvCxnSpPr/>
              <p:nvPr/>
            </p:nvCxnSpPr>
            <p:spPr>
              <a:xfrm flipV="1">
                <a:off x="885776" y="3037651"/>
                <a:ext cx="0" cy="2970481"/>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45" name="Straight Arrow Connector 144"/>
              <p:cNvCxnSpPr/>
              <p:nvPr/>
            </p:nvCxnSpPr>
            <p:spPr>
              <a:xfrm>
                <a:off x="885776" y="6008132"/>
                <a:ext cx="3794356"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grpSp>
      <p:grpSp>
        <p:nvGrpSpPr>
          <p:cNvPr id="156" name="Group 155"/>
          <p:cNvGrpSpPr/>
          <p:nvPr/>
        </p:nvGrpSpPr>
        <p:grpSpPr>
          <a:xfrm>
            <a:off x="6153357" y="2838769"/>
            <a:ext cx="2304532" cy="2257688"/>
            <a:chOff x="6153357" y="2838769"/>
            <a:chExt cx="2304532" cy="2257688"/>
          </a:xfrm>
        </p:grpSpPr>
        <p:sp>
          <p:nvSpPr>
            <p:cNvPr id="151" name="Oval 150"/>
            <p:cNvSpPr/>
            <p:nvPr/>
          </p:nvSpPr>
          <p:spPr>
            <a:xfrm>
              <a:off x="6153357" y="3666376"/>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52" name="Oval 151"/>
            <p:cNvSpPr/>
            <p:nvPr/>
          </p:nvSpPr>
          <p:spPr>
            <a:xfrm>
              <a:off x="6984954" y="4822137"/>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3" name="Oval 152"/>
            <p:cNvSpPr/>
            <p:nvPr/>
          </p:nvSpPr>
          <p:spPr>
            <a:xfrm>
              <a:off x="8183569" y="4023735"/>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4" name="Oval 153"/>
            <p:cNvSpPr/>
            <p:nvPr/>
          </p:nvSpPr>
          <p:spPr>
            <a:xfrm>
              <a:off x="7369045" y="2838769"/>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grpSp>
        <p:nvGrpSpPr>
          <p:cNvPr id="171" name="Group 170"/>
          <p:cNvGrpSpPr/>
          <p:nvPr/>
        </p:nvGrpSpPr>
        <p:grpSpPr>
          <a:xfrm>
            <a:off x="10012158" y="2766301"/>
            <a:ext cx="2295564" cy="2330156"/>
            <a:chOff x="10012158" y="2766301"/>
            <a:chExt cx="2295564" cy="2330156"/>
          </a:xfrm>
        </p:grpSpPr>
        <p:sp>
          <p:nvSpPr>
            <p:cNvPr id="157" name="Oval 156"/>
            <p:cNvSpPr/>
            <p:nvPr/>
          </p:nvSpPr>
          <p:spPr>
            <a:xfrm>
              <a:off x="10012158" y="3813364"/>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8" name="Oval 157"/>
            <p:cNvSpPr/>
            <p:nvPr/>
          </p:nvSpPr>
          <p:spPr>
            <a:xfrm>
              <a:off x="11021661" y="2766301"/>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9" name="Oval 158"/>
            <p:cNvSpPr/>
            <p:nvPr/>
          </p:nvSpPr>
          <p:spPr>
            <a:xfrm>
              <a:off x="11065015" y="4822137"/>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0" name="Oval 159"/>
            <p:cNvSpPr/>
            <p:nvPr/>
          </p:nvSpPr>
          <p:spPr>
            <a:xfrm>
              <a:off x="12033402" y="3797579"/>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grpSp>
        <p:nvGrpSpPr>
          <p:cNvPr id="172" name="Group 171"/>
          <p:cNvGrpSpPr/>
          <p:nvPr/>
        </p:nvGrpSpPr>
        <p:grpSpPr>
          <a:xfrm>
            <a:off x="6210320" y="6289666"/>
            <a:ext cx="2331839" cy="2365568"/>
            <a:chOff x="6210320" y="6289666"/>
            <a:chExt cx="2331839" cy="2365568"/>
          </a:xfrm>
        </p:grpSpPr>
        <p:sp>
          <p:nvSpPr>
            <p:cNvPr id="161" name="Oval 160"/>
            <p:cNvSpPr/>
            <p:nvPr/>
          </p:nvSpPr>
          <p:spPr>
            <a:xfrm>
              <a:off x="6210320" y="7323170"/>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2" name="Oval 161"/>
            <p:cNvSpPr/>
            <p:nvPr/>
          </p:nvSpPr>
          <p:spPr>
            <a:xfrm>
              <a:off x="7245973" y="8380914"/>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3" name="Oval 162"/>
            <p:cNvSpPr/>
            <p:nvPr/>
          </p:nvSpPr>
          <p:spPr>
            <a:xfrm>
              <a:off x="7241095" y="6289666"/>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4" name="Oval 163"/>
            <p:cNvSpPr/>
            <p:nvPr/>
          </p:nvSpPr>
          <p:spPr>
            <a:xfrm>
              <a:off x="8267839" y="7357922"/>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cxnSp>
        <p:nvCxnSpPr>
          <p:cNvPr id="165" name="Straight Arrow Connector 164"/>
          <p:cNvCxnSpPr/>
          <p:nvPr/>
        </p:nvCxnSpPr>
        <p:spPr>
          <a:xfrm>
            <a:off x="5802998" y="8991935"/>
            <a:ext cx="3107440"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66" name="Straight Arrow Connector 165"/>
          <p:cNvCxnSpPr/>
          <p:nvPr/>
        </p:nvCxnSpPr>
        <p:spPr>
          <a:xfrm flipV="1">
            <a:off x="5789453" y="6431524"/>
            <a:ext cx="0" cy="2560411"/>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173" name="Group 172"/>
          <p:cNvGrpSpPr/>
          <p:nvPr/>
        </p:nvGrpSpPr>
        <p:grpSpPr>
          <a:xfrm>
            <a:off x="10062918" y="6315645"/>
            <a:ext cx="2338041" cy="2283004"/>
            <a:chOff x="10062918" y="6315645"/>
            <a:chExt cx="2338041" cy="2283004"/>
          </a:xfrm>
        </p:grpSpPr>
        <p:sp>
          <p:nvSpPr>
            <p:cNvPr id="167" name="Oval 166"/>
            <p:cNvSpPr/>
            <p:nvPr/>
          </p:nvSpPr>
          <p:spPr>
            <a:xfrm>
              <a:off x="10062918" y="7194019"/>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8" name="Oval 167"/>
            <p:cNvSpPr/>
            <p:nvPr/>
          </p:nvSpPr>
          <p:spPr>
            <a:xfrm>
              <a:off x="10927855" y="8324329"/>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9" name="Oval 168"/>
            <p:cNvSpPr/>
            <p:nvPr/>
          </p:nvSpPr>
          <p:spPr>
            <a:xfrm>
              <a:off x="12126639" y="7460330"/>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0" name="Oval 169"/>
            <p:cNvSpPr/>
            <p:nvPr/>
          </p:nvSpPr>
          <p:spPr>
            <a:xfrm>
              <a:off x="11283434" y="6315645"/>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174" name="TextBox 173"/>
          <p:cNvSpPr txBox="1"/>
          <p:nvPr/>
        </p:nvSpPr>
        <p:spPr>
          <a:xfrm>
            <a:off x="5653664" y="3563437"/>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P1</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75" name="TextBox 174"/>
          <p:cNvSpPr txBox="1"/>
          <p:nvPr/>
        </p:nvSpPr>
        <p:spPr>
          <a:xfrm>
            <a:off x="9579620" y="7135496"/>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P1</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76" name="TextBox 175"/>
          <p:cNvSpPr txBox="1"/>
          <p:nvPr/>
        </p:nvSpPr>
        <p:spPr>
          <a:xfrm>
            <a:off x="9482267" y="3734800"/>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P1</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77" name="TextBox 176"/>
          <p:cNvSpPr txBox="1"/>
          <p:nvPr/>
        </p:nvSpPr>
        <p:spPr>
          <a:xfrm>
            <a:off x="5720152" y="7278041"/>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P1</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78" name="TextBox 177"/>
          <p:cNvSpPr txBox="1"/>
          <p:nvPr/>
        </p:nvSpPr>
        <p:spPr>
          <a:xfrm>
            <a:off x="12263799" y="3708597"/>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P7</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79" name="TextBox 178"/>
          <p:cNvSpPr txBox="1"/>
          <p:nvPr/>
        </p:nvSpPr>
        <p:spPr>
          <a:xfrm>
            <a:off x="8344214" y="3939984"/>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P7</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80" name="TextBox 179"/>
          <p:cNvSpPr txBox="1"/>
          <p:nvPr/>
        </p:nvSpPr>
        <p:spPr>
          <a:xfrm>
            <a:off x="8435461" y="7278042"/>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P7</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81" name="TextBox 180"/>
          <p:cNvSpPr txBox="1"/>
          <p:nvPr/>
        </p:nvSpPr>
        <p:spPr>
          <a:xfrm>
            <a:off x="12345324" y="7455415"/>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P7</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grpSp>
        <p:nvGrpSpPr>
          <p:cNvPr id="193" name="Group 192"/>
          <p:cNvGrpSpPr/>
          <p:nvPr/>
        </p:nvGrpSpPr>
        <p:grpSpPr>
          <a:xfrm>
            <a:off x="5854266" y="3433945"/>
            <a:ext cx="2449996" cy="1920240"/>
            <a:chOff x="5854266" y="3433945"/>
            <a:chExt cx="2449996" cy="1920240"/>
          </a:xfrm>
        </p:grpSpPr>
        <p:cxnSp>
          <p:nvCxnSpPr>
            <p:cNvPr id="183" name="Straight Connector 182"/>
            <p:cNvCxnSpPr/>
            <p:nvPr/>
          </p:nvCxnSpPr>
          <p:spPr>
            <a:xfrm>
              <a:off x="6345196" y="3803149"/>
              <a:ext cx="1959066" cy="346883"/>
            </a:xfrm>
            <a:prstGeom prst="line">
              <a:avLst/>
            </a:prstGeom>
            <a:ln>
              <a:prstDash val="dashDot"/>
            </a:ln>
          </p:spPr>
          <p:style>
            <a:lnRef idx="1">
              <a:schemeClr val="dk1"/>
            </a:lnRef>
            <a:fillRef idx="0">
              <a:schemeClr val="dk1"/>
            </a:fillRef>
            <a:effectRef idx="0">
              <a:schemeClr val="dk1"/>
            </a:effectRef>
            <a:fontRef idx="minor">
              <a:schemeClr val="tx1"/>
            </a:fontRef>
          </p:style>
        </p:cxnSp>
        <p:cxnSp>
          <p:nvCxnSpPr>
            <p:cNvPr id="187" name="Straight Connector 186"/>
            <p:cNvCxnSpPr/>
            <p:nvPr/>
          </p:nvCxnSpPr>
          <p:spPr>
            <a:xfrm flipH="1">
              <a:off x="6286191" y="3433945"/>
              <a:ext cx="7762" cy="1920240"/>
            </a:xfrm>
            <a:prstGeom prst="line">
              <a:avLst/>
            </a:prstGeom>
            <a:noFill/>
            <a:ln w="9525" cap="flat">
              <a:solidFill>
                <a:srgbClr val="000000"/>
              </a:solidFill>
              <a:prstDash val="dashDot"/>
              <a:miter lim="400000"/>
            </a:ln>
            <a:effectLst/>
          </p:spPr>
          <p:style>
            <a:lnRef idx="0">
              <a:scrgbClr r="0" g="0" b="0"/>
            </a:lnRef>
            <a:fillRef idx="0">
              <a:scrgbClr r="0" g="0" b="0"/>
            </a:fillRef>
            <a:effectRef idx="0">
              <a:scrgbClr r="0" g="0" b="0"/>
            </a:effectRef>
            <a:fontRef idx="none"/>
          </p:style>
        </p:cxnSp>
        <p:sp>
          <p:nvSpPr>
            <p:cNvPr id="190" name="Arc 189"/>
            <p:cNvSpPr/>
            <p:nvPr/>
          </p:nvSpPr>
          <p:spPr>
            <a:xfrm rot="5400000">
              <a:off x="5854266" y="3448654"/>
              <a:ext cx="914400" cy="914400"/>
            </a:xfrm>
            <a:prstGeom prst="arc">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pic>
        <p:nvPicPr>
          <p:cNvPr id="191" name="Picture 1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9280" y="4115614"/>
            <a:ext cx="329184" cy="182880"/>
          </a:xfrm>
          <a:prstGeom prst="rect">
            <a:avLst/>
          </a:prstGeom>
        </p:spPr>
      </p:pic>
      <p:sp>
        <p:nvSpPr>
          <p:cNvPr id="226" name="Rectangle 225"/>
          <p:cNvSpPr/>
          <p:nvPr/>
        </p:nvSpPr>
        <p:spPr>
          <a:xfrm>
            <a:off x="9627105" y="2597576"/>
            <a:ext cx="3032335" cy="2580668"/>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228" name="Group 227"/>
          <p:cNvGrpSpPr/>
          <p:nvPr/>
        </p:nvGrpSpPr>
        <p:grpSpPr>
          <a:xfrm>
            <a:off x="10025208" y="3157499"/>
            <a:ext cx="2011680" cy="1828800"/>
            <a:chOff x="2253928" y="3463785"/>
            <a:chExt cx="2952328" cy="2776256"/>
          </a:xfrm>
        </p:grpSpPr>
        <p:sp>
          <p:nvSpPr>
            <p:cNvPr id="229" name="TextBox 228"/>
            <p:cNvSpPr txBox="1"/>
            <p:nvPr/>
          </p:nvSpPr>
          <p:spPr>
            <a:xfrm>
              <a:off x="2253928" y="4572534"/>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230" name="Group 229"/>
            <p:cNvGrpSpPr/>
            <p:nvPr/>
          </p:nvGrpSpPr>
          <p:grpSpPr>
            <a:xfrm>
              <a:off x="2253928" y="3463785"/>
              <a:ext cx="2952328" cy="2776256"/>
              <a:chOff x="2253928" y="3463785"/>
              <a:chExt cx="2952328" cy="2776256"/>
            </a:xfrm>
          </p:grpSpPr>
          <p:sp>
            <p:nvSpPr>
              <p:cNvPr id="231" name="TextBox 230"/>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32" name="TextBox 231"/>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33" name="TextBox 232"/>
              <p:cNvSpPr txBox="1"/>
              <p:nvPr/>
            </p:nvSpPr>
            <p:spPr>
              <a:xfrm>
                <a:off x="2253928" y="5631913"/>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34" name="TextBox 233"/>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35" name="TextBox 234"/>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36" name="TextBox 235"/>
              <p:cNvSpPr txBox="1"/>
              <p:nvPr/>
            </p:nvSpPr>
            <p:spPr>
              <a:xfrm>
                <a:off x="4393678" y="3478249"/>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grpSp>
        <p:nvGrpSpPr>
          <p:cNvPr id="249" name="Group 248"/>
          <p:cNvGrpSpPr/>
          <p:nvPr/>
        </p:nvGrpSpPr>
        <p:grpSpPr>
          <a:xfrm rot="13550639">
            <a:off x="6411169" y="6504031"/>
            <a:ext cx="2011680" cy="1828800"/>
            <a:chOff x="2253928" y="3463785"/>
            <a:chExt cx="2952328" cy="2776256"/>
          </a:xfrm>
        </p:grpSpPr>
        <p:sp>
          <p:nvSpPr>
            <p:cNvPr id="250" name="TextBox 249"/>
            <p:cNvSpPr txBox="1"/>
            <p:nvPr/>
          </p:nvSpPr>
          <p:spPr>
            <a:xfrm>
              <a:off x="2253928" y="4572534"/>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251" name="Group 250"/>
            <p:cNvGrpSpPr/>
            <p:nvPr/>
          </p:nvGrpSpPr>
          <p:grpSpPr>
            <a:xfrm>
              <a:off x="2253928" y="3463785"/>
              <a:ext cx="2952328" cy="2776256"/>
              <a:chOff x="2253928" y="3463785"/>
              <a:chExt cx="2952328" cy="2776256"/>
            </a:xfrm>
          </p:grpSpPr>
          <p:sp>
            <p:nvSpPr>
              <p:cNvPr id="252" name="TextBox 251"/>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53" name="TextBox 252"/>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54" name="TextBox 253"/>
              <p:cNvSpPr txBox="1"/>
              <p:nvPr/>
            </p:nvSpPr>
            <p:spPr>
              <a:xfrm>
                <a:off x="2253928" y="5631913"/>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55" name="TextBox 254"/>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56" name="TextBox 255"/>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57" name="TextBox 256"/>
              <p:cNvSpPr txBox="1"/>
              <p:nvPr/>
            </p:nvSpPr>
            <p:spPr>
              <a:xfrm>
                <a:off x="4393678" y="3478249"/>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sp>
        <p:nvSpPr>
          <p:cNvPr id="227" name="Rectangle 226"/>
          <p:cNvSpPr/>
          <p:nvPr/>
        </p:nvSpPr>
        <p:spPr>
          <a:xfrm>
            <a:off x="5878103" y="6117921"/>
            <a:ext cx="3130211" cy="2659130"/>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24" name="Rectangle 223"/>
          <p:cNvSpPr/>
          <p:nvPr/>
        </p:nvSpPr>
        <p:spPr>
          <a:xfrm>
            <a:off x="9711328" y="6243897"/>
            <a:ext cx="3032335" cy="2580668"/>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237" name="Group 236"/>
          <p:cNvGrpSpPr/>
          <p:nvPr/>
        </p:nvGrpSpPr>
        <p:grpSpPr>
          <a:xfrm>
            <a:off x="6277862" y="6671021"/>
            <a:ext cx="2011680" cy="1828800"/>
            <a:chOff x="2253928" y="3463785"/>
            <a:chExt cx="2952328" cy="2776256"/>
          </a:xfrm>
        </p:grpSpPr>
        <p:sp>
          <p:nvSpPr>
            <p:cNvPr id="238" name="TextBox 237"/>
            <p:cNvSpPr txBox="1"/>
            <p:nvPr/>
          </p:nvSpPr>
          <p:spPr>
            <a:xfrm>
              <a:off x="2253928" y="4572534"/>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239" name="Group 238"/>
            <p:cNvGrpSpPr/>
            <p:nvPr/>
          </p:nvGrpSpPr>
          <p:grpSpPr>
            <a:xfrm>
              <a:off x="2253928" y="3463785"/>
              <a:ext cx="2952328" cy="2776256"/>
              <a:chOff x="2253928" y="3463785"/>
              <a:chExt cx="2952328" cy="2776256"/>
            </a:xfrm>
          </p:grpSpPr>
          <p:sp>
            <p:nvSpPr>
              <p:cNvPr id="240" name="TextBox 239"/>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41" name="TextBox 240"/>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42" name="TextBox 241"/>
              <p:cNvSpPr txBox="1"/>
              <p:nvPr/>
            </p:nvSpPr>
            <p:spPr>
              <a:xfrm>
                <a:off x="2253928" y="5631913"/>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43" name="TextBox 242"/>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44" name="TextBox 243"/>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45" name="TextBox 244"/>
              <p:cNvSpPr txBox="1"/>
              <p:nvPr/>
            </p:nvSpPr>
            <p:spPr>
              <a:xfrm>
                <a:off x="4393678" y="3478249"/>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grpSp>
        <p:nvGrpSpPr>
          <p:cNvPr id="260" name="Group 259"/>
          <p:cNvGrpSpPr/>
          <p:nvPr/>
        </p:nvGrpSpPr>
        <p:grpSpPr>
          <a:xfrm>
            <a:off x="10218542" y="6716172"/>
            <a:ext cx="2011680" cy="1828800"/>
            <a:chOff x="2253928" y="3463785"/>
            <a:chExt cx="2952328" cy="2776256"/>
          </a:xfrm>
        </p:grpSpPr>
        <p:sp>
          <p:nvSpPr>
            <p:cNvPr id="261" name="TextBox 260"/>
            <p:cNvSpPr txBox="1"/>
            <p:nvPr/>
          </p:nvSpPr>
          <p:spPr>
            <a:xfrm>
              <a:off x="2253928" y="4572534"/>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262" name="Group 261"/>
            <p:cNvGrpSpPr/>
            <p:nvPr/>
          </p:nvGrpSpPr>
          <p:grpSpPr>
            <a:xfrm>
              <a:off x="2253928" y="3463785"/>
              <a:ext cx="2952328" cy="2776256"/>
              <a:chOff x="2253928" y="3463785"/>
              <a:chExt cx="2952328" cy="2776256"/>
            </a:xfrm>
          </p:grpSpPr>
          <p:sp>
            <p:nvSpPr>
              <p:cNvPr id="263" name="TextBox 262"/>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64" name="TextBox 263"/>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65" name="TextBox 264"/>
              <p:cNvSpPr txBox="1"/>
              <p:nvPr/>
            </p:nvSpPr>
            <p:spPr>
              <a:xfrm>
                <a:off x="2253928" y="5631913"/>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66" name="TextBox 265"/>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67" name="TextBox 266"/>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68" name="TextBox 267"/>
              <p:cNvSpPr txBox="1"/>
              <p:nvPr/>
            </p:nvSpPr>
            <p:spPr>
              <a:xfrm>
                <a:off x="4393678" y="3478249"/>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grpSp>
        <p:nvGrpSpPr>
          <p:cNvPr id="272" name="Group 271"/>
          <p:cNvGrpSpPr/>
          <p:nvPr/>
        </p:nvGrpSpPr>
        <p:grpSpPr>
          <a:xfrm>
            <a:off x="6087003" y="4163563"/>
            <a:ext cx="667892" cy="857253"/>
            <a:chOff x="6087003" y="4163563"/>
            <a:chExt cx="667892" cy="857253"/>
          </a:xfrm>
        </p:grpSpPr>
        <p:sp>
          <p:nvSpPr>
            <p:cNvPr id="270" name="Arc 269"/>
            <p:cNvSpPr/>
            <p:nvPr/>
          </p:nvSpPr>
          <p:spPr>
            <a:xfrm rot="6016476">
              <a:off x="6132723" y="4117843"/>
              <a:ext cx="548640" cy="640080"/>
            </a:xfrm>
            <a:prstGeom prst="arc">
              <a:avLst/>
            </a:prstGeom>
            <a:noFill/>
            <a:ln w="25400" cap="flat">
              <a:solidFill>
                <a:schemeClr val="accent4">
                  <a:lumMod val="60000"/>
                  <a:lumOff val="40000"/>
                </a:schemeClr>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271" name="Picture 270"/>
            <p:cNvPicPr>
              <a:picLocks noChangeAspect="1"/>
            </p:cNvPicPr>
            <p:nvPr/>
          </p:nvPicPr>
          <p:blipFill rotWithShape="1">
            <a:blip r:embed="rId4" cstate="print">
              <a:extLst>
                <a:ext uri="{28A0092B-C50C-407E-A947-70E740481C1C}">
                  <a14:useLocalDpi xmlns:a14="http://schemas.microsoft.com/office/drawing/2010/main" val="0"/>
                </a:ext>
              </a:extLst>
            </a:blip>
            <a:srcRect l="26732" t="20072" r="26605" b="15768"/>
            <a:stretch/>
          </p:blipFill>
          <p:spPr>
            <a:xfrm>
              <a:off x="6470492" y="4772746"/>
              <a:ext cx="284403" cy="248070"/>
            </a:xfrm>
            <a:prstGeom prst="rect">
              <a:avLst/>
            </a:prstGeom>
          </p:spPr>
        </p:pic>
      </p:grpSp>
      <p:cxnSp>
        <p:nvCxnSpPr>
          <p:cNvPr id="274" name="Straight Connector 273"/>
          <p:cNvCxnSpPr/>
          <p:nvPr/>
        </p:nvCxnSpPr>
        <p:spPr>
          <a:xfrm>
            <a:off x="6214368" y="3652664"/>
            <a:ext cx="1042229" cy="1533285"/>
          </a:xfrm>
          <a:prstGeom prst="line">
            <a:avLst/>
          </a:prstGeom>
          <a:noFill/>
          <a:ln w="9525" cap="flat">
            <a:solidFill>
              <a:srgbClr val="000000"/>
            </a:solidFill>
            <a:prstDash val="dashDot"/>
            <a:miter lim="400000"/>
          </a:ln>
          <a:effectLst/>
        </p:spPr>
        <p:style>
          <a:lnRef idx="0">
            <a:scrgbClr r="0" g="0" b="0"/>
          </a:lnRef>
          <a:fillRef idx="0">
            <a:scrgbClr r="0" g="0" b="0"/>
          </a:fillRef>
          <a:effectRef idx="0">
            <a:scrgbClr r="0" g="0" b="0"/>
          </a:effectRef>
          <a:fontRef idx="none"/>
        </p:style>
      </p:cxnSp>
      <p:sp>
        <p:nvSpPr>
          <p:cNvPr id="225" name="Rectangle 224"/>
          <p:cNvSpPr/>
          <p:nvPr/>
        </p:nvSpPr>
        <p:spPr>
          <a:xfrm rot="10800000">
            <a:off x="5769658" y="2806909"/>
            <a:ext cx="3032335" cy="2580668"/>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210" name="Group 209"/>
          <p:cNvGrpSpPr/>
          <p:nvPr/>
        </p:nvGrpSpPr>
        <p:grpSpPr>
          <a:xfrm>
            <a:off x="6249748" y="3220133"/>
            <a:ext cx="2011680" cy="1828800"/>
            <a:chOff x="2253928" y="3463785"/>
            <a:chExt cx="2952328" cy="2776256"/>
          </a:xfrm>
        </p:grpSpPr>
        <p:sp>
          <p:nvSpPr>
            <p:cNvPr id="211" name="TextBox 210"/>
            <p:cNvSpPr txBox="1"/>
            <p:nvPr/>
          </p:nvSpPr>
          <p:spPr>
            <a:xfrm>
              <a:off x="2253928" y="4572534"/>
              <a:ext cx="792088" cy="6022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212" name="Group 211"/>
            <p:cNvGrpSpPr/>
            <p:nvPr/>
          </p:nvGrpSpPr>
          <p:grpSpPr>
            <a:xfrm>
              <a:off x="2253928" y="3463785"/>
              <a:ext cx="2952328" cy="2776256"/>
              <a:chOff x="2253928" y="3463785"/>
              <a:chExt cx="2952328" cy="2776256"/>
            </a:xfrm>
          </p:grpSpPr>
          <p:sp>
            <p:nvSpPr>
              <p:cNvPr id="213" name="TextBox 212"/>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14" name="TextBox 213"/>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15" name="TextBox 214"/>
              <p:cNvSpPr txBox="1"/>
              <p:nvPr/>
            </p:nvSpPr>
            <p:spPr>
              <a:xfrm>
                <a:off x="2253928" y="5631914"/>
                <a:ext cx="792088" cy="6022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16" name="TextBox 215"/>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17" name="TextBox 216"/>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18" name="TextBox 217"/>
              <p:cNvSpPr txBox="1"/>
              <p:nvPr/>
            </p:nvSpPr>
            <p:spPr>
              <a:xfrm>
                <a:off x="4393677" y="3478250"/>
                <a:ext cx="792088" cy="6022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sp>
        <p:nvSpPr>
          <p:cNvPr id="277" name="TextBox 276"/>
          <p:cNvSpPr txBox="1"/>
          <p:nvPr/>
        </p:nvSpPr>
        <p:spPr>
          <a:xfrm>
            <a:off x="6522186" y="5525241"/>
            <a:ext cx="136983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rPr>
              <a:t>D=180</a:t>
            </a:r>
            <a:endParaRPr kumimoji="0" lang="en-US" sz="2400" b="0" i="0" u="none" strike="noStrike" cap="none" spc="0" normalizeH="0" baseline="0" dirty="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endParaRPr>
          </a:p>
        </p:txBody>
      </p:sp>
      <p:sp>
        <p:nvSpPr>
          <p:cNvPr id="278" name="TextBox 277"/>
          <p:cNvSpPr txBox="1"/>
          <p:nvPr/>
        </p:nvSpPr>
        <p:spPr>
          <a:xfrm>
            <a:off x="10380098" y="5525241"/>
            <a:ext cx="136983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rPr>
              <a:t>D=270</a:t>
            </a:r>
            <a:endParaRPr kumimoji="0" lang="en-US" sz="2400" b="0" i="0" u="none" strike="noStrike" cap="none" spc="0" normalizeH="0" baseline="0" dirty="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endParaRPr>
          </a:p>
        </p:txBody>
      </p:sp>
      <p:sp>
        <p:nvSpPr>
          <p:cNvPr id="279" name="TextBox 278"/>
          <p:cNvSpPr txBox="1"/>
          <p:nvPr/>
        </p:nvSpPr>
        <p:spPr>
          <a:xfrm>
            <a:off x="6311699" y="9084233"/>
            <a:ext cx="136983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rPr>
              <a:t>D=90</a:t>
            </a:r>
            <a:endParaRPr kumimoji="0" lang="en-US" sz="2400" b="0" i="0" u="none" strike="noStrike" cap="none" spc="0" normalizeH="0" baseline="0" dirty="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endParaRPr>
          </a:p>
        </p:txBody>
      </p:sp>
      <p:sp>
        <p:nvSpPr>
          <p:cNvPr id="280" name="TextBox 279"/>
          <p:cNvSpPr txBox="1"/>
          <p:nvPr/>
        </p:nvSpPr>
        <p:spPr>
          <a:xfrm>
            <a:off x="10270406" y="9024701"/>
            <a:ext cx="136983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rPr>
              <a:t>D=0</a:t>
            </a:r>
            <a:endParaRPr kumimoji="0" lang="en-US" sz="2400" b="0" i="0" u="none" strike="noStrike" cap="none" spc="0" normalizeH="0" baseline="0" dirty="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endParaRPr>
          </a:p>
        </p:txBody>
      </p:sp>
      <p:sp>
        <p:nvSpPr>
          <p:cNvPr id="281" name="Rectangle 280"/>
          <p:cNvSpPr/>
          <p:nvPr/>
        </p:nvSpPr>
        <p:spPr>
          <a:xfrm>
            <a:off x="6311466" y="5583444"/>
            <a:ext cx="1930272" cy="518836"/>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82" name="Rectangle 281"/>
          <p:cNvSpPr/>
          <p:nvPr/>
        </p:nvSpPr>
        <p:spPr>
          <a:xfrm>
            <a:off x="9857811" y="5640651"/>
            <a:ext cx="1930272" cy="518836"/>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83" name="Rectangle 282"/>
          <p:cNvSpPr/>
          <p:nvPr/>
        </p:nvSpPr>
        <p:spPr>
          <a:xfrm>
            <a:off x="5854266" y="9186119"/>
            <a:ext cx="1930272" cy="518836"/>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84" name="Rectangle 283"/>
          <p:cNvSpPr/>
          <p:nvPr/>
        </p:nvSpPr>
        <p:spPr>
          <a:xfrm>
            <a:off x="10062918" y="9084239"/>
            <a:ext cx="1930272" cy="518836"/>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85" name="Rectangle 284"/>
          <p:cNvSpPr/>
          <p:nvPr/>
        </p:nvSpPr>
        <p:spPr>
          <a:xfrm>
            <a:off x="8610733" y="5505795"/>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tx1"/>
                </a:solidFill>
                <a:effectLst/>
                <a:uFillTx/>
                <a:latin typeface="+mn-lt"/>
                <a:ea typeface="+mn-ea"/>
                <a:cs typeface="+mn-cs"/>
                <a:sym typeface="Helvetica Light"/>
              </a:rPr>
              <a:t>x</a:t>
            </a:r>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p:sp>
        <p:nvSpPr>
          <p:cNvPr id="286" name="Rectangle 285"/>
          <p:cNvSpPr/>
          <p:nvPr/>
        </p:nvSpPr>
        <p:spPr>
          <a:xfrm>
            <a:off x="12382713" y="8917253"/>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tx1"/>
                </a:solidFill>
                <a:effectLst/>
                <a:uFillTx/>
                <a:latin typeface="+mn-lt"/>
                <a:ea typeface="+mn-ea"/>
                <a:cs typeface="+mn-cs"/>
                <a:sym typeface="Helvetica Light"/>
              </a:rPr>
              <a:t>x</a:t>
            </a:r>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p:sp>
        <p:nvSpPr>
          <p:cNvPr id="287" name="Rectangle 286"/>
          <p:cNvSpPr/>
          <p:nvPr/>
        </p:nvSpPr>
        <p:spPr>
          <a:xfrm>
            <a:off x="8630415" y="8917253"/>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tx1"/>
                </a:solidFill>
                <a:effectLst/>
                <a:uFillTx/>
                <a:latin typeface="+mn-lt"/>
                <a:ea typeface="+mn-ea"/>
                <a:cs typeface="+mn-cs"/>
                <a:sym typeface="Helvetica Light"/>
              </a:rPr>
              <a:t>x</a:t>
            </a:r>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p:sp>
        <p:nvSpPr>
          <p:cNvPr id="288" name="Rectangle 287"/>
          <p:cNvSpPr/>
          <p:nvPr/>
        </p:nvSpPr>
        <p:spPr>
          <a:xfrm>
            <a:off x="12392149" y="5469496"/>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tx1"/>
                </a:solidFill>
                <a:effectLst/>
                <a:uFillTx/>
                <a:latin typeface="+mn-lt"/>
                <a:ea typeface="+mn-ea"/>
                <a:cs typeface="+mn-cs"/>
                <a:sym typeface="Helvetica Light"/>
              </a:rPr>
              <a:t>x</a:t>
            </a:r>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p:sp>
        <p:nvSpPr>
          <p:cNvPr id="289" name="Rectangle 288"/>
          <p:cNvSpPr/>
          <p:nvPr/>
        </p:nvSpPr>
        <p:spPr>
          <a:xfrm>
            <a:off x="5239181" y="2877127"/>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chemeClr val="tx1"/>
                </a:solidFill>
                <a:latin typeface="Calibri" panose="020F0502020204030204" pitchFamily="34" charset="0"/>
                <a:cs typeface="Calibri" panose="020F0502020204030204" pitchFamily="34" charset="0"/>
              </a:rPr>
              <a:t>Y</a:t>
            </a:r>
            <a:endParaRPr kumimoji="0" lang="en-US" sz="2400" b="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291" name="Rectangle 290"/>
          <p:cNvSpPr/>
          <p:nvPr/>
        </p:nvSpPr>
        <p:spPr>
          <a:xfrm>
            <a:off x="9162491" y="2838769"/>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chemeClr val="tx1"/>
                </a:solidFill>
                <a:latin typeface="Calibri" panose="020F0502020204030204" pitchFamily="34" charset="0"/>
                <a:cs typeface="Calibri" panose="020F0502020204030204" pitchFamily="34" charset="0"/>
              </a:rPr>
              <a:t>Y</a:t>
            </a:r>
            <a:endParaRPr kumimoji="0" lang="en-US" sz="2400" b="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292" name="Rectangle 291"/>
          <p:cNvSpPr/>
          <p:nvPr/>
        </p:nvSpPr>
        <p:spPr>
          <a:xfrm>
            <a:off x="5411484" y="6328024"/>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chemeClr val="tx1"/>
                </a:solidFill>
                <a:latin typeface="Calibri" panose="020F0502020204030204" pitchFamily="34" charset="0"/>
                <a:cs typeface="Calibri" panose="020F0502020204030204" pitchFamily="34" charset="0"/>
              </a:rPr>
              <a:t>Y</a:t>
            </a:r>
            <a:endParaRPr kumimoji="0" lang="en-US" sz="2400" b="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293" name="Rectangle 292"/>
          <p:cNvSpPr/>
          <p:nvPr/>
        </p:nvSpPr>
        <p:spPr>
          <a:xfrm>
            <a:off x="9142879" y="6328024"/>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chemeClr val="tx1"/>
                </a:solidFill>
                <a:latin typeface="Calibri" panose="020F0502020204030204" pitchFamily="34" charset="0"/>
                <a:cs typeface="Calibri" panose="020F0502020204030204" pitchFamily="34" charset="0"/>
              </a:rPr>
              <a:t>Y</a:t>
            </a:r>
            <a:endParaRPr kumimoji="0" lang="en-US" sz="2400" b="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3" name="TextBox 2"/>
          <p:cNvSpPr txBox="1"/>
          <p:nvPr/>
        </p:nvSpPr>
        <p:spPr>
          <a:xfrm>
            <a:off x="5804348" y="4514943"/>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P1</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55" name="TextBox 154"/>
          <p:cNvSpPr txBox="1"/>
          <p:nvPr/>
        </p:nvSpPr>
        <p:spPr>
          <a:xfrm>
            <a:off x="9637181" y="4517050"/>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P1</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82" name="TextBox 181"/>
          <p:cNvSpPr txBox="1"/>
          <p:nvPr/>
        </p:nvSpPr>
        <p:spPr>
          <a:xfrm>
            <a:off x="5861829" y="8006933"/>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P1</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84" name="TextBox 183"/>
          <p:cNvSpPr txBox="1"/>
          <p:nvPr/>
        </p:nvSpPr>
        <p:spPr>
          <a:xfrm>
            <a:off x="9781992" y="8080207"/>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P1</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85" name="TextBox 184"/>
          <p:cNvSpPr txBox="1"/>
          <p:nvPr/>
        </p:nvSpPr>
        <p:spPr>
          <a:xfrm>
            <a:off x="5844088" y="3828126"/>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P2</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86" name="TextBox 185"/>
          <p:cNvSpPr txBox="1"/>
          <p:nvPr/>
        </p:nvSpPr>
        <p:spPr>
          <a:xfrm>
            <a:off x="9635091" y="3795458"/>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P2</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88" name="TextBox 187"/>
          <p:cNvSpPr txBox="1"/>
          <p:nvPr/>
        </p:nvSpPr>
        <p:spPr>
          <a:xfrm>
            <a:off x="5884387" y="7321195"/>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P2</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89" name="TextBox 188"/>
          <p:cNvSpPr txBox="1"/>
          <p:nvPr/>
        </p:nvSpPr>
        <p:spPr>
          <a:xfrm>
            <a:off x="9766964" y="7301574"/>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P2</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92" name="TextBox 191"/>
          <p:cNvSpPr txBox="1"/>
          <p:nvPr/>
        </p:nvSpPr>
        <p:spPr>
          <a:xfrm>
            <a:off x="5847609" y="3103878"/>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P3</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95" name="TextBox 194"/>
          <p:cNvSpPr txBox="1"/>
          <p:nvPr/>
        </p:nvSpPr>
        <p:spPr>
          <a:xfrm>
            <a:off x="6904574" y="2748692"/>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P4</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96" name="TextBox 195"/>
          <p:cNvSpPr txBox="1"/>
          <p:nvPr/>
        </p:nvSpPr>
        <p:spPr>
          <a:xfrm>
            <a:off x="10577710" y="2641165"/>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P4</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97" name="TextBox 196"/>
          <p:cNvSpPr txBox="1"/>
          <p:nvPr/>
        </p:nvSpPr>
        <p:spPr>
          <a:xfrm>
            <a:off x="6881620" y="6205076"/>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P4</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98" name="TextBox 197"/>
          <p:cNvSpPr txBox="1"/>
          <p:nvPr/>
        </p:nvSpPr>
        <p:spPr>
          <a:xfrm>
            <a:off x="10836481" y="6302306"/>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P4</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99" name="TextBox 198"/>
          <p:cNvSpPr txBox="1"/>
          <p:nvPr/>
        </p:nvSpPr>
        <p:spPr>
          <a:xfrm>
            <a:off x="5942501" y="6597093"/>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P3</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00" name="TextBox 199"/>
          <p:cNvSpPr txBox="1"/>
          <p:nvPr/>
        </p:nvSpPr>
        <p:spPr>
          <a:xfrm>
            <a:off x="9618925" y="3071149"/>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P3</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01" name="TextBox 200"/>
          <p:cNvSpPr txBox="1"/>
          <p:nvPr/>
        </p:nvSpPr>
        <p:spPr>
          <a:xfrm>
            <a:off x="9825841" y="6596601"/>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P3</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02" name="TextBox 201"/>
          <p:cNvSpPr txBox="1"/>
          <p:nvPr/>
        </p:nvSpPr>
        <p:spPr>
          <a:xfrm>
            <a:off x="7954211" y="3124875"/>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P5</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03" name="TextBox 202"/>
          <p:cNvSpPr txBox="1"/>
          <p:nvPr/>
        </p:nvSpPr>
        <p:spPr>
          <a:xfrm>
            <a:off x="11707742" y="3071149"/>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P5</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04" name="TextBox 203"/>
          <p:cNvSpPr txBox="1"/>
          <p:nvPr/>
        </p:nvSpPr>
        <p:spPr>
          <a:xfrm>
            <a:off x="8088421" y="6596601"/>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P5</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05" name="TextBox 204"/>
          <p:cNvSpPr txBox="1"/>
          <p:nvPr/>
        </p:nvSpPr>
        <p:spPr>
          <a:xfrm>
            <a:off x="12007736" y="6598469"/>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P5</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06" name="TextBox 205"/>
          <p:cNvSpPr txBox="1"/>
          <p:nvPr/>
        </p:nvSpPr>
        <p:spPr>
          <a:xfrm>
            <a:off x="7939112" y="3835937"/>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P6</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07" name="TextBox 206"/>
          <p:cNvSpPr txBox="1"/>
          <p:nvPr/>
        </p:nvSpPr>
        <p:spPr>
          <a:xfrm>
            <a:off x="11693493" y="3727150"/>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P6</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08" name="TextBox 207"/>
          <p:cNvSpPr txBox="1"/>
          <p:nvPr/>
        </p:nvSpPr>
        <p:spPr>
          <a:xfrm>
            <a:off x="8054155" y="7252455"/>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P6</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09" name="TextBox 208"/>
          <p:cNvSpPr txBox="1"/>
          <p:nvPr/>
        </p:nvSpPr>
        <p:spPr>
          <a:xfrm>
            <a:off x="11973718" y="7328557"/>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P6</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19" name="TextBox 218"/>
          <p:cNvSpPr txBox="1"/>
          <p:nvPr/>
        </p:nvSpPr>
        <p:spPr>
          <a:xfrm>
            <a:off x="7962391" y="4567269"/>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P7</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20" name="TextBox 219"/>
          <p:cNvSpPr txBox="1"/>
          <p:nvPr/>
        </p:nvSpPr>
        <p:spPr>
          <a:xfrm>
            <a:off x="11681556" y="4458085"/>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P7</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21" name="TextBox 220"/>
          <p:cNvSpPr txBox="1"/>
          <p:nvPr/>
        </p:nvSpPr>
        <p:spPr>
          <a:xfrm>
            <a:off x="8042062" y="7965660"/>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P7</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46" name="TextBox 245"/>
          <p:cNvSpPr txBox="1"/>
          <p:nvPr/>
        </p:nvSpPr>
        <p:spPr>
          <a:xfrm>
            <a:off x="11993709" y="8022663"/>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P7</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47" name="TextBox 246"/>
          <p:cNvSpPr txBox="1"/>
          <p:nvPr/>
        </p:nvSpPr>
        <p:spPr>
          <a:xfrm>
            <a:off x="376259" y="3038078"/>
            <a:ext cx="4768335" cy="5457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lvl="8" indent="-342900" algn="just">
              <a:buSzPct val="75000"/>
              <a:buFont typeface="Arial" panose="020B0604020202020204" pitchFamily="34" charset="0"/>
              <a:buChar char="•"/>
              <a:defRPr sz="1800"/>
            </a:pPr>
            <a:r>
              <a:rPr lang="en-US" sz="2400" dirty="0">
                <a:latin typeface="Calibri" panose="020F0502020204030204" pitchFamily="34" charset="0"/>
                <a:cs typeface="Calibri" panose="020F0502020204030204" pitchFamily="34" charset="0"/>
              </a:rPr>
              <a:t>Calculation of the </a:t>
            </a:r>
            <a:r>
              <a:rPr lang="en-US" sz="2400" dirty="0" smtClean="0">
                <a:latin typeface="Calibri" panose="020F0502020204030204" pitchFamily="34" charset="0"/>
                <a:cs typeface="Calibri" panose="020F0502020204030204" pitchFamily="34" charset="0"/>
              </a:rPr>
              <a:t>Euclidean distance </a:t>
            </a:r>
            <a:r>
              <a:rPr lang="en-US" sz="2400" dirty="0">
                <a:latin typeface="Calibri" panose="020F0502020204030204" pitchFamily="34" charset="0"/>
                <a:cs typeface="Calibri" panose="020F0502020204030204" pitchFamily="34" charset="0"/>
              </a:rPr>
              <a:t>between each point </a:t>
            </a:r>
            <a:r>
              <a:rPr lang="en-US" sz="2400" dirty="0" smtClean="0">
                <a:latin typeface="Calibri" panose="020F0502020204030204" pitchFamily="34" charset="0"/>
                <a:cs typeface="Calibri" panose="020F0502020204030204" pitchFamily="34" charset="0"/>
              </a:rPr>
              <a:t>and </a:t>
            </a:r>
            <a:r>
              <a:rPr lang="en-US" sz="2400" dirty="0">
                <a:latin typeface="Calibri" panose="020F0502020204030204" pitchFamily="34" charset="0"/>
                <a:cs typeface="Calibri" panose="020F0502020204030204" pitchFamily="34" charset="0"/>
              </a:rPr>
              <a:t>its </a:t>
            </a:r>
            <a:r>
              <a:rPr lang="en-US" sz="2400" dirty="0" smtClean="0">
                <a:latin typeface="Calibri" panose="020F0502020204030204" pitchFamily="34" charset="0"/>
                <a:cs typeface="Calibri" panose="020F0502020204030204" pitchFamily="34" charset="0"/>
              </a:rPr>
              <a:t>neighbors</a:t>
            </a:r>
          </a:p>
          <a:p>
            <a:pPr lvl="8" indent="0" algn="just">
              <a:buSzPct val="75000"/>
              <a:defRPr sz="1800"/>
            </a:pPr>
            <a:endParaRPr lang="en-US" sz="2400" dirty="0">
              <a:latin typeface="Calibri" panose="020F0502020204030204" pitchFamily="34" charset="0"/>
              <a:cs typeface="Calibri" panose="020F0502020204030204" pitchFamily="34" charset="0"/>
            </a:endParaRPr>
          </a:p>
          <a:p>
            <a:pPr marL="342900" lvl="8" indent="-342900" algn="just">
              <a:buSzPct val="75000"/>
              <a:buFont typeface="Arial" panose="020B0604020202020204" pitchFamily="34" charset="0"/>
              <a:buChar char="•"/>
              <a:defRPr sz="1800"/>
            </a:pPr>
            <a:r>
              <a:rPr lang="en-US" sz="2400" dirty="0">
                <a:latin typeface="Calibri" panose="020F0502020204030204" pitchFamily="34" charset="0"/>
                <a:cs typeface="Calibri" panose="020F0502020204030204" pitchFamily="34" charset="0"/>
              </a:rPr>
              <a:t>Determination of the position </a:t>
            </a:r>
            <a:r>
              <a:rPr lang="en-US" sz="2400" dirty="0" smtClean="0">
                <a:latin typeface="Calibri" panose="020F0502020204030204" pitchFamily="34" charset="0"/>
                <a:cs typeface="Calibri" panose="020F0502020204030204" pitchFamily="34" charset="0"/>
              </a:rPr>
              <a:t>of </a:t>
            </a:r>
            <a:r>
              <a:rPr lang="en-US" sz="2400" dirty="0">
                <a:latin typeface="Calibri" panose="020F0502020204030204" pitchFamily="34" charset="0"/>
                <a:cs typeface="Calibri" panose="020F0502020204030204" pitchFamily="34" charset="0"/>
              </a:rPr>
              <a:t>the P1 based on its neighbor's p</a:t>
            </a:r>
            <a:r>
              <a:rPr lang="en-US" sz="2400" dirty="0" smtClean="0">
                <a:latin typeface="Calibri" panose="020F0502020204030204" pitchFamily="34" charset="0"/>
                <a:cs typeface="Calibri" panose="020F0502020204030204" pitchFamily="34" charset="0"/>
              </a:rPr>
              <a:t>oints</a:t>
            </a:r>
          </a:p>
          <a:p>
            <a:pPr lvl="8" indent="0" algn="just">
              <a:buSzPct val="75000"/>
              <a:defRPr sz="1800"/>
            </a:pPr>
            <a:endParaRPr lang="en-US" sz="2400" dirty="0">
              <a:latin typeface="Calibri" panose="020F0502020204030204" pitchFamily="34" charset="0"/>
              <a:cs typeface="Calibri" panose="020F0502020204030204" pitchFamily="34" charset="0"/>
            </a:endParaRPr>
          </a:p>
          <a:p>
            <a:pPr marL="342900" lvl="8" indent="-342900" algn="just">
              <a:buSzPct val="75000"/>
              <a:buFont typeface="Arial" panose="020B0604020202020204" pitchFamily="34" charset="0"/>
              <a:buChar char="•"/>
              <a:defRPr sz="1800"/>
            </a:pPr>
            <a:r>
              <a:rPr lang="en-US" sz="2400" dirty="0" smtClean="0">
                <a:latin typeface="Calibri" panose="020F0502020204030204" pitchFamily="34" charset="0"/>
                <a:cs typeface="Calibri" panose="020F0502020204030204" pitchFamily="34" charset="0"/>
              </a:rPr>
              <a:t>Estimation of the rotation angle</a:t>
            </a:r>
          </a:p>
          <a:p>
            <a:pPr lvl="8" indent="0" algn="just">
              <a:buSzPct val="75000"/>
              <a:defRPr sz="1800"/>
            </a:pPr>
            <a:endParaRPr lang="en-US" sz="2400" dirty="0">
              <a:latin typeface="Calibri" panose="020F0502020204030204" pitchFamily="34" charset="0"/>
              <a:cs typeface="Calibri" panose="020F0502020204030204" pitchFamily="34" charset="0"/>
            </a:endParaRPr>
          </a:p>
          <a:p>
            <a:pPr lvl="8" indent="0" algn="just">
              <a:buSzPct val="75000"/>
              <a:defRPr sz="1800"/>
            </a:pPr>
            <a:r>
              <a:rPr lang="en-US" sz="4400" dirty="0" smtClean="0">
                <a:latin typeface="Calibri" panose="020F0502020204030204" pitchFamily="34" charset="0"/>
                <a:cs typeface="Calibri" panose="020F0502020204030204" pitchFamily="34" charset="0"/>
              </a:rPr>
              <a:t>     </a:t>
            </a:r>
            <a:r>
              <a:rPr lang="en-US" sz="3200" dirty="0" smtClean="0">
                <a:latin typeface="Calibri" panose="020F0502020204030204" pitchFamily="34" charset="0"/>
                <a:cs typeface="Calibri" panose="020F0502020204030204" pitchFamily="34" charset="0"/>
              </a:rPr>
              <a:t>𝜃</a:t>
            </a:r>
            <a:r>
              <a:rPr lang="en-US" sz="2400" dirty="0" smtClean="0">
                <a:latin typeface="Calibri" panose="020F0502020204030204" pitchFamily="34" charset="0"/>
                <a:cs typeface="Calibri" panose="020F0502020204030204" pitchFamily="34" charset="0"/>
              </a:rPr>
              <a:t>= </a:t>
            </a:r>
            <a:r>
              <a:rPr lang="en-US" sz="3200" dirty="0" smtClean="0">
                <a:latin typeface="Calibri" panose="020F0502020204030204" pitchFamily="34" charset="0"/>
                <a:cs typeface="Calibri" panose="020F0502020204030204" pitchFamily="34" charset="0"/>
              </a:rPr>
              <a:t>𝛼</a:t>
            </a:r>
            <a:r>
              <a:rPr lang="en-US" sz="2400" dirty="0" smtClean="0">
                <a:latin typeface="Calibri" panose="020F0502020204030204" pitchFamily="34" charset="0"/>
                <a:cs typeface="Calibri" panose="020F0502020204030204" pitchFamily="34" charset="0"/>
              </a:rPr>
              <a:t>-45</a:t>
            </a:r>
            <a:r>
              <a:rPr lang="en-US" sz="2400" dirty="0" smtClean="0">
                <a:solidFill>
                  <a:schemeClr val="accent1">
                    <a:lumMod val="75000"/>
                  </a:schemeClr>
                </a:solidFill>
                <a:latin typeface="Calibri" panose="020F0502020204030204" pitchFamily="34" charset="0"/>
                <a:cs typeface="Calibri" panose="020F0502020204030204" pitchFamily="34" charset="0"/>
              </a:rPr>
              <a:t>+D</a:t>
            </a:r>
          </a:p>
          <a:p>
            <a:pPr lvl="8" indent="0" algn="just" rtl="0" latinLnBrk="1" hangingPunct="0"/>
            <a:endParaRPr lang="en-US" sz="2400" dirty="0" smtClean="0">
              <a:latin typeface="Calibri" panose="020F0502020204030204" pitchFamily="34" charset="0"/>
              <a:cs typeface="Calibri" panose="020F0502020204030204" pitchFamily="34" charset="0"/>
            </a:endParaRPr>
          </a:p>
          <a:p>
            <a:pPr marL="0" marR="0" indent="0" algn="just"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248" name="TextBox 247"/>
          <p:cNvSpPr txBox="1"/>
          <p:nvPr/>
        </p:nvSpPr>
        <p:spPr>
          <a:xfrm>
            <a:off x="3100461" y="9355523"/>
            <a:ext cx="12084836"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Fig</a:t>
            </a:r>
            <a:r>
              <a:rPr kumimoji="0" lang="en-US" sz="2000" b="0" i="0" u="none" strike="noStrike" cap="none" spc="0" normalizeH="0" dirty="0" smtClean="0">
                <a:ln>
                  <a:noFill/>
                </a:ln>
                <a:solidFill>
                  <a:srgbClr val="000000"/>
                </a:solidFill>
                <a:effectLst/>
                <a:uFillTx/>
                <a:latin typeface="Calibri" panose="020F0502020204030204" pitchFamily="34" charset="0"/>
                <a:cs typeface="Calibri" panose="020F0502020204030204" pitchFamily="34" charset="0"/>
                <a:sym typeface="Helvetica Light"/>
              </a:rPr>
              <a:t> .15: Four different possible rotation of the Z-marker</a:t>
            </a:r>
            <a:endParaRPr lang="en-US" sz="20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26256663"/>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0" marR="0" lvl="0" indent="0"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Testing</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a:latin typeface="Calibri" pitchFamily="34" charset="0"/>
            </a:endParaRPr>
          </a:p>
          <a:p>
            <a:pPr marL="342900" marR="0" lvl="8" indent="-3429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p:txBody>
      </p:sp>
      <p:pic>
        <p:nvPicPr>
          <p:cNvPr id="2" name="Picture 1"/>
          <p:cNvPicPr>
            <a:picLocks noChangeAspect="1"/>
          </p:cNvPicPr>
          <p:nvPr/>
        </p:nvPicPr>
        <p:blipFill rotWithShape="1">
          <a:blip r:embed="rId3"/>
          <a:srcRect l="7386" t="18500" r="16241" b="11609"/>
          <a:stretch/>
        </p:blipFill>
        <p:spPr>
          <a:xfrm>
            <a:off x="1169384" y="3004592"/>
            <a:ext cx="10663705" cy="5486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76467" y="2428528"/>
            <a:ext cx="6583680" cy="4937760"/>
          </a:xfrm>
          <a:prstGeom prst="rect">
            <a:avLst/>
          </a:prstGeom>
        </p:spPr>
      </p:pic>
    </p:spTree>
    <p:extLst>
      <p:ext uri="{BB962C8B-B14F-4D97-AF65-F5344CB8AC3E}">
        <p14:creationId xmlns:p14="http://schemas.microsoft.com/office/powerpoint/2010/main" val="1900639574"/>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81102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Passive tracking Z-frame marker</a:t>
            </a:r>
          </a:p>
          <a:p>
            <a:pPr marL="0" marR="0" lvl="0" indent="0" algn="ctr" defTabSz="584200" eaLnBrk="1" fontAlgn="auto" latinLnBrk="0" hangingPunct="1">
              <a:lnSpc>
                <a:spcPct val="100000"/>
              </a:lnSpc>
              <a:spcBef>
                <a:spcPts val="0"/>
              </a:spcBef>
              <a:spcAft>
                <a:spcPts val="0"/>
              </a:spcAft>
              <a:buClrTx/>
              <a:buSzTx/>
              <a:buFontTx/>
              <a:buNone/>
              <a:tabLst/>
              <a:defRPr sz="1800"/>
            </a:pPr>
            <a:endParaRPr kumimoji="0" lang="en-US" sz="2400" b="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0" marR="0" lvl="0" indent="0" algn="ctr" defTabSz="584200" eaLnBrk="1" fontAlgn="auto" latinLnBrk="0" hangingPunct="1">
              <a:lnSpc>
                <a:spcPct val="100000"/>
              </a:lnSpc>
              <a:spcBef>
                <a:spcPts val="0"/>
              </a:spcBef>
              <a:spcAft>
                <a:spcPts val="0"/>
              </a:spcAft>
              <a:buClrTx/>
              <a:buSzTx/>
              <a:buFontTx/>
              <a:buNone/>
              <a:tabLst/>
              <a:defRPr sz="1800"/>
            </a:pPr>
            <a:endParaRPr kumimoji="0" lang="en-US" sz="2400" b="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342900" indent="-342900" algn="just">
              <a:buSzPct val="75000"/>
              <a:buFont typeface="Arial" panose="020B0604020202020204" pitchFamily="34" charset="0"/>
              <a:buChar char="•"/>
              <a:defRPr sz="1800"/>
            </a:pPr>
            <a:r>
              <a:rPr lang="en-US" sz="2400" dirty="0" smtClean="0">
                <a:latin typeface="Calibri" panose="020F0502020204030204" pitchFamily="34" charset="0"/>
                <a:ea typeface="Helvetica Neue"/>
                <a:cs typeface="Calibri" panose="020F0502020204030204" pitchFamily="34" charset="0"/>
                <a:sym typeface="Helvetica Neue"/>
              </a:rPr>
              <a:t>Internal cylindrical tunnel structure with 45°-orientation at three sides</a:t>
            </a:r>
          </a:p>
          <a:p>
            <a:pPr lvl="0" algn="just">
              <a:buSzPct val="75000"/>
              <a:defRPr sz="1800"/>
            </a:pPr>
            <a:endParaRPr kumimoji="0" lang="en-US" sz="2400" b="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342900" indent="-342900" algn="just">
              <a:buSzPct val="75000"/>
              <a:buFont typeface="Arial" panose="020B0604020202020204" pitchFamily="34" charset="0"/>
              <a:buChar char="•"/>
              <a:defRPr sz="1800"/>
            </a:pPr>
            <a:r>
              <a:rPr lang="en-US" sz="2400" dirty="0">
                <a:latin typeface="Calibri" pitchFamily="34" charset="0"/>
              </a:rPr>
              <a:t>F</a:t>
            </a:r>
            <a:r>
              <a:rPr lang="en-US" sz="2400" dirty="0" smtClean="0">
                <a:latin typeface="Calibri" pitchFamily="34" charset="0"/>
              </a:rPr>
              <a:t>ull </a:t>
            </a:r>
            <a:r>
              <a:rPr lang="en-US" sz="2400" dirty="0">
                <a:latin typeface="Calibri" pitchFamily="34" charset="0"/>
              </a:rPr>
              <a:t>six degree-of-freedom </a:t>
            </a:r>
            <a:r>
              <a:rPr lang="en-US" sz="2400" dirty="0" smtClean="0">
                <a:latin typeface="Calibri" pitchFamily="34" charset="0"/>
              </a:rPr>
              <a:t>estimation </a:t>
            </a:r>
            <a:r>
              <a:rPr lang="en-US" sz="2400" dirty="0">
                <a:latin typeface="Calibri" pitchFamily="34" charset="0"/>
              </a:rPr>
              <a:t>of a device’s </a:t>
            </a:r>
            <a:r>
              <a:rPr lang="en-US" sz="2400" dirty="0" smtClean="0">
                <a:latin typeface="Calibri" pitchFamily="34" charset="0"/>
              </a:rPr>
              <a:t>pose in MRI </a:t>
            </a:r>
            <a:r>
              <a:rPr lang="en-US" sz="2400" dirty="0">
                <a:latin typeface="Calibri" pitchFamily="34" charset="0"/>
              </a:rPr>
              <a:t>coordinates using </a:t>
            </a:r>
            <a:r>
              <a:rPr lang="en-US" sz="2400" dirty="0" smtClean="0">
                <a:latin typeface="Calibri" pitchFamily="34" charset="0"/>
              </a:rPr>
              <a:t>a </a:t>
            </a:r>
            <a:r>
              <a:rPr lang="en-US" sz="2400" dirty="0">
                <a:latin typeface="Calibri" pitchFamily="34" charset="0"/>
              </a:rPr>
              <a:t>single image slice of the </a:t>
            </a:r>
            <a:r>
              <a:rPr lang="en-US" sz="2400" dirty="0" smtClean="0">
                <a:latin typeface="Calibri" pitchFamily="34" charset="0"/>
              </a:rPr>
              <a:t>frame</a:t>
            </a:r>
            <a:endParaRPr lang="en-US" sz="2400" dirty="0">
              <a:latin typeface="Calibri" pitchFamily="34" charset="0"/>
            </a:endParaRPr>
          </a:p>
        </p:txBody>
      </p:sp>
      <p:grpSp>
        <p:nvGrpSpPr>
          <p:cNvPr id="7" name="Group 6"/>
          <p:cNvGrpSpPr/>
          <p:nvPr/>
        </p:nvGrpSpPr>
        <p:grpSpPr>
          <a:xfrm>
            <a:off x="8302600" y="5222298"/>
            <a:ext cx="4484018" cy="4135234"/>
            <a:chOff x="8302600" y="5222298"/>
            <a:chExt cx="4484018" cy="4135234"/>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1018" t="31410" r="60425" b="31764"/>
            <a:stretch/>
          </p:blipFill>
          <p:spPr>
            <a:xfrm rot="5400000">
              <a:off x="8409015" y="5115883"/>
              <a:ext cx="4114800" cy="4327630"/>
            </a:xfrm>
            <a:prstGeom prst="rect">
              <a:avLst/>
            </a:prstGeom>
          </p:spPr>
        </p:pic>
        <p:sp>
          <p:nvSpPr>
            <p:cNvPr id="20" name="TextBox 19"/>
            <p:cNvSpPr txBox="1"/>
            <p:nvPr/>
          </p:nvSpPr>
          <p:spPr>
            <a:xfrm>
              <a:off x="8333419" y="7420329"/>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P2</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21" name="TextBox 20"/>
            <p:cNvSpPr txBox="1"/>
            <p:nvPr/>
          </p:nvSpPr>
          <p:spPr>
            <a:xfrm>
              <a:off x="8418399" y="8308512"/>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P3</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22" name="TextBox 21"/>
            <p:cNvSpPr txBox="1"/>
            <p:nvPr/>
          </p:nvSpPr>
          <p:spPr>
            <a:xfrm>
              <a:off x="8333419" y="6060222"/>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P1</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23" name="TextBox 22"/>
            <p:cNvSpPr txBox="1"/>
            <p:nvPr/>
          </p:nvSpPr>
          <p:spPr>
            <a:xfrm>
              <a:off x="10003225" y="888560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P4</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32" name="TextBox 31"/>
            <p:cNvSpPr txBox="1"/>
            <p:nvPr/>
          </p:nvSpPr>
          <p:spPr>
            <a:xfrm>
              <a:off x="11860238" y="706896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P6</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33" name="TextBox 32"/>
            <p:cNvSpPr txBox="1"/>
            <p:nvPr/>
          </p:nvSpPr>
          <p:spPr>
            <a:xfrm>
              <a:off x="11782044" y="8203033"/>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P5</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34" name="TextBox 33"/>
            <p:cNvSpPr txBox="1"/>
            <p:nvPr/>
          </p:nvSpPr>
          <p:spPr>
            <a:xfrm>
              <a:off x="11782044" y="596526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P7</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grpSp>
      <p:pic>
        <p:nvPicPr>
          <p:cNvPr id="36" name="Picture 35"/>
          <p:cNvPicPr>
            <a:picLocks noChangeAspect="1"/>
          </p:cNvPicPr>
          <p:nvPr/>
        </p:nvPicPr>
        <p:blipFill rotWithShape="1">
          <a:blip r:embed="rId3">
            <a:extLst>
              <a:ext uri="{28A0092B-C50C-407E-A947-70E740481C1C}">
                <a14:useLocalDpi xmlns:a14="http://schemas.microsoft.com/office/drawing/2010/main" val="0"/>
              </a:ext>
            </a:extLst>
          </a:blip>
          <a:srcRect l="16318" t="52088" r="79823" b="42769"/>
          <a:stretch/>
        </p:blipFill>
        <p:spPr>
          <a:xfrm rot="5400000">
            <a:off x="10390710" y="5964249"/>
            <a:ext cx="706080" cy="767249"/>
          </a:xfrm>
          <a:prstGeom prst="rect">
            <a:avLst/>
          </a:prstGeom>
        </p:spPr>
      </p:pic>
      <p:pic>
        <p:nvPicPr>
          <p:cNvPr id="25" name="Grafik 3"/>
          <p:cNvPicPr>
            <a:picLocks noChangeAspect="1"/>
          </p:cNvPicPr>
          <p:nvPr/>
        </p:nvPicPr>
        <p:blipFill rotWithShape="1">
          <a:blip r:embed="rId4">
            <a:extLst>
              <a:ext uri="{28A0092B-C50C-407E-A947-70E740481C1C}">
                <a14:useLocalDpi xmlns:a14="http://schemas.microsoft.com/office/drawing/2010/main" val="0"/>
              </a:ext>
            </a:extLst>
          </a:blip>
          <a:srcRect l="26783" r="36941" b="59655"/>
          <a:stretch/>
        </p:blipFill>
        <p:spPr>
          <a:xfrm>
            <a:off x="3766096" y="5242732"/>
            <a:ext cx="4390162" cy="4114800"/>
          </a:xfrm>
          <a:prstGeom prst="rect">
            <a:avLst/>
          </a:prstGeom>
        </p:spPr>
      </p:pic>
      <p:pic>
        <p:nvPicPr>
          <p:cNvPr id="19" name="Picture 18"/>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t="7030" b="3024"/>
          <a:stretch/>
        </p:blipFill>
        <p:spPr>
          <a:xfrm>
            <a:off x="577000" y="5222298"/>
            <a:ext cx="3016855" cy="4114800"/>
          </a:xfrm>
          <a:prstGeom prst="rect">
            <a:avLst/>
          </a:prstGeom>
        </p:spPr>
      </p:pic>
    </p:spTree>
    <p:extLst>
      <p:ext uri="{BB962C8B-B14F-4D97-AF65-F5344CB8AC3E}">
        <p14:creationId xmlns:p14="http://schemas.microsoft.com/office/powerpoint/2010/main" val="3523374336"/>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170303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a:defRPr sz="1800"/>
            </a:pPr>
            <a:r>
              <a:rPr lang="en-US" sz="3200" b="1" dirty="0" smtClean="0">
                <a:latin typeface="Calibri" pitchFamily="34" charset="0"/>
              </a:rPr>
              <a:t>STEP 1: Z-frame </a:t>
            </a:r>
            <a:r>
              <a:rPr lang="en-US" sz="3200" b="1" dirty="0">
                <a:latin typeface="Calibri" pitchFamily="34" charset="0"/>
              </a:rPr>
              <a:t>marker positioning using an MR-compatible rotary </a:t>
            </a:r>
            <a:r>
              <a:rPr lang="en-US" sz="3200" b="1" dirty="0" smtClean="0">
                <a:latin typeface="Calibri" pitchFamily="34" charset="0"/>
              </a:rPr>
              <a:t>frame</a:t>
            </a:r>
          </a:p>
          <a:p>
            <a:pPr>
              <a:defRPr sz="1800"/>
            </a:pPr>
            <a:endParaRPr lang="en-US" sz="2400" dirty="0">
              <a:latin typeface="Calibri" pitchFamily="34" charset="0"/>
            </a:endParaRPr>
          </a:p>
          <a:p>
            <a:pPr marL="342900" marR="0" lvl="8" indent="-3429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p:txBody>
      </p:sp>
      <p:pic>
        <p:nvPicPr>
          <p:cNvPr id="4" name="Picture 3"/>
          <p:cNvPicPr>
            <a:picLocks noChangeAspect="1"/>
          </p:cNvPicPr>
          <p:nvPr/>
        </p:nvPicPr>
        <p:blipFill rotWithShape="1">
          <a:blip r:embed="rId3"/>
          <a:srcRect l="34096" t="25391" r="31910" b="15548"/>
          <a:stretch/>
        </p:blipFill>
        <p:spPr>
          <a:xfrm>
            <a:off x="785501" y="2903269"/>
            <a:ext cx="5616624" cy="5486400"/>
          </a:xfrm>
          <a:prstGeom prst="rect">
            <a:avLst/>
          </a:prstGeom>
        </p:spPr>
      </p:pic>
      <p:sp>
        <p:nvSpPr>
          <p:cNvPr id="2" name="Rectangle 1"/>
          <p:cNvSpPr/>
          <p:nvPr/>
        </p:nvSpPr>
        <p:spPr>
          <a:xfrm>
            <a:off x="6646416" y="2850162"/>
            <a:ext cx="5544616" cy="5632311"/>
          </a:xfrm>
          <a:prstGeom prst="rect">
            <a:avLst/>
          </a:prstGeom>
        </p:spPr>
        <p:txBody>
          <a:bodyPr wrap="square">
            <a:spAutoFit/>
          </a:bodyPr>
          <a:lstStyle/>
          <a:p>
            <a:pPr marL="342900" lvl="8" indent="-342900" algn="just">
              <a:buSzPct val="75000"/>
              <a:buFont typeface="Arial" panose="020B0604020202020204" pitchFamily="34" charset="0"/>
              <a:buChar char="•"/>
              <a:defRPr sz="1800"/>
            </a:pPr>
            <a:r>
              <a:rPr lang="en-US" sz="2400" dirty="0">
                <a:latin typeface="Calibri" pitchFamily="34" charset="0"/>
              </a:rPr>
              <a:t>Rotation of the Z-frame around the x-axis</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marL="342900" lvl="8" indent="-342900" algn="just">
              <a:buSzPct val="75000"/>
              <a:buFont typeface="Arial" panose="020B0604020202020204" pitchFamily="34" charset="0"/>
              <a:buChar char="•"/>
              <a:defRPr sz="1800"/>
            </a:pPr>
            <a:r>
              <a:rPr lang="en-US" sz="2400" dirty="0" smtClean="0">
                <a:latin typeface="Calibri" pitchFamily="34" charset="0"/>
              </a:rPr>
              <a:t>Rotation </a:t>
            </a:r>
            <a:r>
              <a:rPr lang="en-US" sz="2400" dirty="0">
                <a:latin typeface="Calibri" pitchFamily="34" charset="0"/>
              </a:rPr>
              <a:t>of the Z-frame around the y-axis</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marL="342900" lvl="8" indent="-342900" algn="just">
              <a:buSzPct val="75000"/>
              <a:buFont typeface="Arial" panose="020B0604020202020204" pitchFamily="34" charset="0"/>
              <a:buChar char="•"/>
              <a:defRPr sz="1800"/>
            </a:pPr>
            <a:r>
              <a:rPr lang="en-US" sz="2400" dirty="0" smtClean="0">
                <a:latin typeface="Calibri" pitchFamily="34" charset="0"/>
              </a:rPr>
              <a:t>Rotation </a:t>
            </a:r>
            <a:r>
              <a:rPr lang="en-US" sz="2400" dirty="0">
                <a:latin typeface="Calibri" pitchFamily="34" charset="0"/>
              </a:rPr>
              <a:t>of the Z-frame around both the x- and y-axis with the same orientation</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marL="342900" lvl="8" indent="-342900" algn="just">
              <a:buSzPct val="75000"/>
              <a:buFont typeface="Arial" panose="020B0604020202020204" pitchFamily="34" charset="0"/>
              <a:buChar char="•"/>
              <a:defRPr sz="1800"/>
            </a:pPr>
            <a:r>
              <a:rPr lang="en-US" sz="2400" dirty="0" smtClean="0">
                <a:latin typeface="Calibri" pitchFamily="34" charset="0"/>
              </a:rPr>
              <a:t>Rotation </a:t>
            </a:r>
            <a:r>
              <a:rPr lang="en-US" sz="2400" dirty="0">
                <a:latin typeface="Calibri" pitchFamily="34" charset="0"/>
              </a:rPr>
              <a:t>of the Z-frame around both the x- and y-axis with the opposite orientation</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marL="342900" lvl="8" indent="-342900" algn="just">
              <a:buSzPct val="75000"/>
              <a:buFont typeface="Arial" panose="020B0604020202020204" pitchFamily="34" charset="0"/>
              <a:buChar char="•"/>
              <a:defRPr sz="1800"/>
            </a:pPr>
            <a:r>
              <a:rPr lang="en-US" sz="2400" dirty="0" smtClean="0">
                <a:latin typeface="Calibri" pitchFamily="34" charset="0"/>
              </a:rPr>
              <a:t>Rotation </a:t>
            </a:r>
            <a:r>
              <a:rPr lang="en-US" sz="2400" dirty="0">
                <a:latin typeface="Calibri" pitchFamily="34" charset="0"/>
              </a:rPr>
              <a:t>of the Z-frame around both the x- and y-axis with the random angles</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19200"/>
            <a:ext cx="13004800" cy="7315200"/>
          </a:xfrm>
          <a:prstGeom prst="rect">
            <a:avLst/>
          </a:prstGeom>
        </p:spPr>
      </p:pic>
    </p:spTree>
    <p:extLst>
      <p:ext uri="{BB962C8B-B14F-4D97-AF65-F5344CB8AC3E}">
        <p14:creationId xmlns:p14="http://schemas.microsoft.com/office/powerpoint/2010/main" val="1362007717"/>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81102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Passive tracking Z-frame marker</a:t>
            </a:r>
          </a:p>
          <a:p>
            <a:pPr marL="0" marR="0" lvl="0" indent="0" algn="ctr" defTabSz="584200" eaLnBrk="1" fontAlgn="auto" latinLnBrk="0" hangingPunct="1">
              <a:lnSpc>
                <a:spcPct val="100000"/>
              </a:lnSpc>
              <a:spcBef>
                <a:spcPts val="0"/>
              </a:spcBef>
              <a:spcAft>
                <a:spcPts val="0"/>
              </a:spcAft>
              <a:buClrTx/>
              <a:buSzTx/>
              <a:buFontTx/>
              <a:buNone/>
              <a:tabLst/>
              <a:defRPr sz="1800"/>
            </a:pPr>
            <a:endParaRPr kumimoji="0" lang="en-US" sz="2400" b="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0" marR="0" lvl="0" indent="0" algn="ctr" defTabSz="584200" eaLnBrk="1" fontAlgn="auto" latinLnBrk="0" hangingPunct="1">
              <a:lnSpc>
                <a:spcPct val="100000"/>
              </a:lnSpc>
              <a:spcBef>
                <a:spcPts val="0"/>
              </a:spcBef>
              <a:spcAft>
                <a:spcPts val="0"/>
              </a:spcAft>
              <a:buClrTx/>
              <a:buSzTx/>
              <a:buFontTx/>
              <a:buNone/>
              <a:tabLst/>
              <a:defRPr sz="1800"/>
            </a:pPr>
            <a:endParaRPr kumimoji="0" lang="en-US" sz="2400" b="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342900" indent="-342900" algn="just">
              <a:buSzPct val="75000"/>
              <a:buFont typeface="Arial" panose="020B0604020202020204" pitchFamily="34" charset="0"/>
              <a:buChar char="•"/>
              <a:defRPr sz="1800"/>
            </a:pPr>
            <a:r>
              <a:rPr lang="en-US" sz="2400" dirty="0" smtClean="0">
                <a:latin typeface="Calibri" panose="020F0502020204030204" pitchFamily="34" charset="0"/>
                <a:ea typeface="Helvetica Neue"/>
                <a:cs typeface="Calibri" panose="020F0502020204030204" pitchFamily="34" charset="0"/>
                <a:sym typeface="Helvetica Neue"/>
              </a:rPr>
              <a:t>Internal cylindrical tunnel structure with 45°-orientation at three sides</a:t>
            </a:r>
          </a:p>
          <a:p>
            <a:pPr lvl="0" algn="just">
              <a:buSzPct val="75000"/>
              <a:defRPr sz="1800"/>
            </a:pPr>
            <a:endParaRPr kumimoji="0" lang="en-US" sz="2400" b="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342900" indent="-342900" algn="just">
              <a:buSzPct val="75000"/>
              <a:buFont typeface="Arial" panose="020B0604020202020204" pitchFamily="34" charset="0"/>
              <a:buChar char="•"/>
              <a:defRPr sz="1800"/>
            </a:pPr>
            <a:r>
              <a:rPr lang="en-US" sz="2400" dirty="0">
                <a:latin typeface="Calibri" pitchFamily="34" charset="0"/>
              </a:rPr>
              <a:t>F</a:t>
            </a:r>
            <a:r>
              <a:rPr lang="en-US" sz="2400" dirty="0" smtClean="0">
                <a:latin typeface="Calibri" pitchFamily="34" charset="0"/>
              </a:rPr>
              <a:t>ull </a:t>
            </a:r>
            <a:r>
              <a:rPr lang="en-US" sz="2400" dirty="0">
                <a:latin typeface="Calibri" pitchFamily="34" charset="0"/>
              </a:rPr>
              <a:t>six degree-of-freedom </a:t>
            </a:r>
            <a:r>
              <a:rPr lang="en-US" sz="2400" dirty="0" smtClean="0">
                <a:latin typeface="Calibri" pitchFamily="34" charset="0"/>
              </a:rPr>
              <a:t>estimation </a:t>
            </a:r>
            <a:r>
              <a:rPr lang="en-US" sz="2400" dirty="0">
                <a:latin typeface="Calibri" pitchFamily="34" charset="0"/>
              </a:rPr>
              <a:t>of a device’s </a:t>
            </a:r>
            <a:r>
              <a:rPr lang="en-US" sz="2400" dirty="0" smtClean="0">
                <a:latin typeface="Calibri" pitchFamily="34" charset="0"/>
              </a:rPr>
              <a:t>pose in MRI </a:t>
            </a:r>
            <a:r>
              <a:rPr lang="en-US" sz="2400" dirty="0">
                <a:latin typeface="Calibri" pitchFamily="34" charset="0"/>
              </a:rPr>
              <a:t>coordinates using </a:t>
            </a:r>
            <a:r>
              <a:rPr lang="en-US" sz="2400" dirty="0" smtClean="0">
                <a:latin typeface="Calibri" pitchFamily="34" charset="0"/>
              </a:rPr>
              <a:t>a </a:t>
            </a:r>
            <a:r>
              <a:rPr lang="en-US" sz="2400" dirty="0">
                <a:latin typeface="Calibri" pitchFamily="34" charset="0"/>
              </a:rPr>
              <a:t>single image slice of the </a:t>
            </a:r>
            <a:r>
              <a:rPr lang="en-US" sz="2400" dirty="0" smtClean="0">
                <a:latin typeface="Calibri" pitchFamily="34" charset="0"/>
              </a:rPr>
              <a:t>frame</a:t>
            </a:r>
            <a:endParaRPr lang="en-US" sz="2400" dirty="0">
              <a:latin typeface="Calibri" pitchFamily="34" charset="0"/>
            </a:endParaRPr>
          </a:p>
        </p:txBody>
      </p:sp>
      <p:grpSp>
        <p:nvGrpSpPr>
          <p:cNvPr id="7" name="Group 6"/>
          <p:cNvGrpSpPr/>
          <p:nvPr/>
        </p:nvGrpSpPr>
        <p:grpSpPr>
          <a:xfrm>
            <a:off x="8302600" y="5293914"/>
            <a:ext cx="4484018" cy="4135234"/>
            <a:chOff x="8302600" y="5222298"/>
            <a:chExt cx="4484018" cy="4135234"/>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1018" t="31410" r="60425" b="31764"/>
            <a:stretch/>
          </p:blipFill>
          <p:spPr>
            <a:xfrm rot="5400000">
              <a:off x="8409015" y="5115883"/>
              <a:ext cx="4114800" cy="4327630"/>
            </a:xfrm>
            <a:prstGeom prst="rect">
              <a:avLst/>
            </a:prstGeom>
          </p:spPr>
        </p:pic>
        <p:sp>
          <p:nvSpPr>
            <p:cNvPr id="20" name="TextBox 19"/>
            <p:cNvSpPr txBox="1"/>
            <p:nvPr/>
          </p:nvSpPr>
          <p:spPr>
            <a:xfrm>
              <a:off x="8333419" y="7420329"/>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P2</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21" name="TextBox 20"/>
            <p:cNvSpPr txBox="1"/>
            <p:nvPr/>
          </p:nvSpPr>
          <p:spPr>
            <a:xfrm>
              <a:off x="8418399" y="8308512"/>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P3</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22" name="TextBox 21"/>
            <p:cNvSpPr txBox="1"/>
            <p:nvPr/>
          </p:nvSpPr>
          <p:spPr>
            <a:xfrm>
              <a:off x="8333419" y="6060222"/>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P1</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23" name="TextBox 22"/>
            <p:cNvSpPr txBox="1"/>
            <p:nvPr/>
          </p:nvSpPr>
          <p:spPr>
            <a:xfrm>
              <a:off x="10003225" y="888560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P4</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32" name="TextBox 31"/>
            <p:cNvSpPr txBox="1"/>
            <p:nvPr/>
          </p:nvSpPr>
          <p:spPr>
            <a:xfrm>
              <a:off x="11860238" y="706896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P6</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33" name="TextBox 32"/>
            <p:cNvSpPr txBox="1"/>
            <p:nvPr/>
          </p:nvSpPr>
          <p:spPr>
            <a:xfrm>
              <a:off x="11782044" y="8203033"/>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P5</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34" name="TextBox 33"/>
            <p:cNvSpPr txBox="1"/>
            <p:nvPr/>
          </p:nvSpPr>
          <p:spPr>
            <a:xfrm>
              <a:off x="11782044" y="596526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P7</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grpSp>
      <p:pic>
        <p:nvPicPr>
          <p:cNvPr id="36" name="Picture 35"/>
          <p:cNvPicPr>
            <a:picLocks noChangeAspect="1"/>
          </p:cNvPicPr>
          <p:nvPr/>
        </p:nvPicPr>
        <p:blipFill rotWithShape="1">
          <a:blip r:embed="rId3">
            <a:extLst>
              <a:ext uri="{28A0092B-C50C-407E-A947-70E740481C1C}">
                <a14:useLocalDpi xmlns:a14="http://schemas.microsoft.com/office/drawing/2010/main" val="0"/>
              </a:ext>
            </a:extLst>
          </a:blip>
          <a:srcRect l="16318" t="52088" r="79823" b="42769"/>
          <a:stretch/>
        </p:blipFill>
        <p:spPr>
          <a:xfrm rot="5400000">
            <a:off x="10252412" y="5854676"/>
            <a:ext cx="706080" cy="1260404"/>
          </a:xfrm>
          <a:prstGeom prst="rect">
            <a:avLst/>
          </a:prstGeom>
        </p:spPr>
      </p:pic>
      <p:grpSp>
        <p:nvGrpSpPr>
          <p:cNvPr id="16" name="Gruppieren 12"/>
          <p:cNvGrpSpPr/>
          <p:nvPr/>
        </p:nvGrpSpPr>
        <p:grpSpPr>
          <a:xfrm>
            <a:off x="1513982" y="5303312"/>
            <a:ext cx="5938306" cy="3703467"/>
            <a:chOff x="1137797" y="3924699"/>
            <a:chExt cx="5682111" cy="3335984"/>
          </a:xfrm>
        </p:grpSpPr>
        <p:pic>
          <p:nvPicPr>
            <p:cNvPr id="17" name="Grafik 8"/>
            <p:cNvPicPr>
              <a:picLocks noChangeAspect="1"/>
            </p:cNvPicPr>
            <p:nvPr/>
          </p:nvPicPr>
          <p:blipFill rotWithShape="1">
            <a:blip r:embed="rId4"/>
            <a:srcRect t="78261" r="49070"/>
            <a:stretch/>
          </p:blipFill>
          <p:spPr>
            <a:xfrm>
              <a:off x="1970822" y="6152906"/>
              <a:ext cx="3943920" cy="1107777"/>
            </a:xfrm>
            <a:prstGeom prst="rect">
              <a:avLst/>
            </a:prstGeom>
          </p:spPr>
        </p:pic>
        <p:pic>
          <p:nvPicPr>
            <p:cNvPr id="18" name="Grafik 11"/>
            <p:cNvPicPr>
              <a:picLocks noChangeAspect="1"/>
            </p:cNvPicPr>
            <p:nvPr/>
          </p:nvPicPr>
          <p:blipFill rotWithShape="1">
            <a:blip r:embed="rId4"/>
            <a:srcRect t="2194" r="1906" b="54357"/>
            <a:stretch/>
          </p:blipFill>
          <p:spPr>
            <a:xfrm>
              <a:off x="1137797" y="3924699"/>
              <a:ext cx="5682111" cy="1656184"/>
            </a:xfrm>
            <a:prstGeom prst="rect">
              <a:avLst/>
            </a:prstGeom>
          </p:spPr>
        </p:pic>
      </p:grpSp>
    </p:spTree>
    <p:extLst>
      <p:ext uri="{BB962C8B-B14F-4D97-AF65-F5344CB8AC3E}">
        <p14:creationId xmlns:p14="http://schemas.microsoft.com/office/powerpoint/2010/main" val="1617024232"/>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rotWithShape="1">
          <a:blip r:embed="rId3">
            <a:extLst>
              <a:ext uri="{28A0092B-C50C-407E-A947-70E740481C1C}">
                <a14:useLocalDpi xmlns:a14="http://schemas.microsoft.com/office/drawing/2010/main" val="0"/>
              </a:ext>
            </a:extLst>
          </a:blip>
          <a:srcRect l="23310" t="29308" r="46816" b="32874"/>
          <a:stretch/>
        </p:blipFill>
        <p:spPr>
          <a:xfrm rot="16200000">
            <a:off x="9374353" y="5917617"/>
            <a:ext cx="3074764" cy="3200400"/>
          </a:xfrm>
          <a:prstGeom prst="rect">
            <a:avLst/>
          </a:prstGeom>
        </p:spPr>
      </p:pic>
      <p:sp>
        <p:nvSpPr>
          <p:cNvPr id="11" name="Shape 36"/>
          <p:cNvSpPr/>
          <p:nvPr/>
        </p:nvSpPr>
        <p:spPr>
          <a:xfrm>
            <a:off x="215856" y="1492424"/>
            <a:ext cx="12570762" cy="502701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Z-frame physical design</a:t>
            </a:r>
          </a:p>
          <a:p>
            <a:pPr lvl="0" algn="just">
              <a:buSzPct val="75000"/>
              <a:defRPr sz="1800"/>
            </a:pPr>
            <a:endParaRPr lang="en-US" sz="2400" dirty="0" smtClean="0">
              <a:latin typeface="Calibri" pitchFamily="34" charset="0"/>
            </a:endParaRPr>
          </a:p>
          <a:p>
            <a:pPr lvl="6" indent="0" algn="just">
              <a:buSzPct val="75000"/>
              <a:defRPr sz="1800"/>
            </a:pPr>
            <a:r>
              <a:rPr lang="en-US" sz="2400" b="1" dirty="0" smtClean="0">
                <a:latin typeface="Calibri" pitchFamily="34" charset="0"/>
              </a:rPr>
              <a:t>New features: </a:t>
            </a:r>
          </a:p>
          <a:p>
            <a:pPr lvl="6" indent="0" algn="just">
              <a:buSzPct val="75000"/>
              <a:defRPr sz="1800"/>
            </a:pPr>
            <a:endParaRPr lang="en-US" sz="2400" b="1" dirty="0" smtClean="0">
              <a:latin typeface="Calibri" pitchFamily="34" charset="0"/>
            </a:endParaRPr>
          </a:p>
          <a:p>
            <a:pPr lvl="6" indent="0" algn="just">
              <a:buSzPct val="75000"/>
              <a:defRPr sz="1800"/>
            </a:pPr>
            <a:endParaRPr lang="en-US" sz="2400" b="1" dirty="0" smtClean="0">
              <a:latin typeface="Calibri" pitchFamily="34" charset="0"/>
            </a:endParaRPr>
          </a:p>
          <a:p>
            <a:pPr lvl="6" indent="0" algn="just">
              <a:lnSpc>
                <a:spcPct val="150000"/>
              </a:lnSpc>
              <a:buSzPct val="75000"/>
              <a:defRPr sz="1800"/>
            </a:pPr>
            <a:r>
              <a:rPr lang="en-US" sz="2400" b="1" dirty="0">
                <a:latin typeface="Calibri" pitchFamily="34" charset="0"/>
              </a:rPr>
              <a:t>	</a:t>
            </a:r>
            <a:r>
              <a:rPr lang="en-US" sz="2400" dirty="0" smtClean="0">
                <a:solidFill>
                  <a:schemeClr val="bg1">
                    <a:lumMod val="65000"/>
                  </a:schemeClr>
                </a:solidFill>
                <a:latin typeface="Calibri" pitchFamily="34" charset="0"/>
              </a:rPr>
              <a:t>Square-shaped tunnel structure</a:t>
            </a:r>
          </a:p>
          <a:p>
            <a:pPr lvl="6" indent="0" algn="just">
              <a:lnSpc>
                <a:spcPct val="150000"/>
              </a:lnSpc>
              <a:buSzPct val="75000"/>
              <a:defRPr sz="1800"/>
            </a:pPr>
            <a:r>
              <a:rPr lang="en-US" sz="2400" dirty="0">
                <a:latin typeface="Calibri" pitchFamily="34" charset="0"/>
              </a:rPr>
              <a:t>	</a:t>
            </a:r>
            <a:r>
              <a:rPr lang="en-US" sz="2400" dirty="0" smtClean="0">
                <a:solidFill>
                  <a:schemeClr val="bg1">
                    <a:lumMod val="65000"/>
                  </a:schemeClr>
                </a:solidFill>
                <a:latin typeface="Calibri" pitchFamily="34" charset="0"/>
              </a:rPr>
              <a:t>Z-axis </a:t>
            </a:r>
            <a:r>
              <a:rPr lang="en-US" sz="2400" dirty="0">
                <a:solidFill>
                  <a:schemeClr val="bg1">
                    <a:lumMod val="65000"/>
                  </a:schemeClr>
                </a:solidFill>
                <a:latin typeface="Calibri" pitchFamily="34" charset="0"/>
              </a:rPr>
              <a:t>indication </a:t>
            </a:r>
            <a:r>
              <a:rPr lang="en-US" sz="2400" dirty="0" smtClean="0">
                <a:solidFill>
                  <a:schemeClr val="bg1">
                    <a:lumMod val="65000"/>
                  </a:schemeClr>
                </a:solidFill>
                <a:latin typeface="Calibri" pitchFamily="34" charset="0"/>
              </a:rPr>
              <a:t>triangle</a:t>
            </a:r>
            <a:endParaRPr lang="en-US" sz="2400" dirty="0">
              <a:solidFill>
                <a:schemeClr val="bg1">
                  <a:lumMod val="65000"/>
                </a:schemeClr>
              </a:solidFill>
              <a:latin typeface="Calibri" pitchFamily="34" charset="0"/>
            </a:endParaRPr>
          </a:p>
          <a:p>
            <a:pPr lvl="6" indent="0" algn="just">
              <a:lnSpc>
                <a:spcPct val="150000"/>
              </a:lnSpc>
              <a:buSzPct val="75000"/>
              <a:defRPr sz="1800"/>
            </a:pPr>
            <a:r>
              <a:rPr lang="en-US" sz="2400" dirty="0" smtClean="0">
                <a:solidFill>
                  <a:schemeClr val="bg1">
                    <a:lumMod val="65000"/>
                  </a:schemeClr>
                </a:solidFill>
                <a:latin typeface="Calibri" pitchFamily="34" charset="0"/>
              </a:rPr>
              <a:t>	Center pointing triangles</a:t>
            </a:r>
          </a:p>
          <a:p>
            <a:pPr lvl="6" indent="0" algn="just">
              <a:lnSpc>
                <a:spcPct val="150000"/>
              </a:lnSpc>
              <a:buSzPct val="75000"/>
              <a:defRPr sz="1800"/>
            </a:pPr>
            <a:r>
              <a:rPr lang="en-US" sz="2400" dirty="0">
                <a:latin typeface="Calibri" pitchFamily="34" charset="0"/>
              </a:rPr>
              <a:t>	</a:t>
            </a:r>
            <a:endParaRPr lang="en-US" sz="2400" b="1" dirty="0" smtClean="0">
              <a:latin typeface="Calibri" pitchFamily="34" charset="0"/>
            </a:endParaRPr>
          </a:p>
          <a:p>
            <a:pPr marL="444500" lvl="0" indent="-444500" algn="just">
              <a:buSzPct val="75000"/>
              <a:buFont typeface="Arial" panose="020B0604020202020204" pitchFamily="34" charset="0"/>
              <a:buChar char="•"/>
              <a:defRPr sz="1800"/>
            </a:pPr>
            <a:endParaRPr lang="en-US" sz="2400" b="1" dirty="0" smtClean="0">
              <a:latin typeface="Calibri" pitchFamily="34" charset="0"/>
            </a:endParaRPr>
          </a:p>
          <a:p>
            <a:pPr lvl="6" indent="0" algn="just">
              <a:buSzPct val="75000"/>
              <a:defRPr sz="1800"/>
            </a:pPr>
            <a:r>
              <a:rPr lang="en-US" sz="2400" dirty="0">
                <a:latin typeface="Calibri" pitchFamily="34" charset="0"/>
              </a:rPr>
              <a:t>	</a:t>
            </a: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sp>
        <p:nvSpPr>
          <p:cNvPr id="7" name="TextBox 6"/>
          <p:cNvSpPr txBox="1"/>
          <p:nvPr/>
        </p:nvSpPr>
        <p:spPr>
          <a:xfrm>
            <a:off x="267975" y="9055199"/>
            <a:ext cx="4608512"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000" dirty="0" smtClean="0">
                <a:solidFill>
                  <a:srgbClr val="000000"/>
                </a:solidFill>
                <a:latin typeface="Calibri" panose="020F0502020204030204" pitchFamily="34" charset="0"/>
                <a:cs typeface="Calibri" panose="020F0502020204030204" pitchFamily="34" charset="0"/>
              </a:rPr>
              <a:t>Top view of the marker</a:t>
            </a:r>
          </a:p>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Z= +10 mm</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8" name="TextBox 7"/>
          <p:cNvSpPr txBox="1"/>
          <p:nvPr/>
        </p:nvSpPr>
        <p:spPr>
          <a:xfrm>
            <a:off x="4778974" y="9055199"/>
            <a:ext cx="4608512"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000" dirty="0" smtClean="0">
                <a:solidFill>
                  <a:srgbClr val="000000"/>
                </a:solidFill>
                <a:latin typeface="Calibri" panose="020F0502020204030204" pitchFamily="34" charset="0"/>
                <a:cs typeface="Calibri" panose="020F0502020204030204" pitchFamily="34" charset="0"/>
              </a:rPr>
              <a:t>Bottom view of the marker</a:t>
            </a:r>
          </a:p>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Z= -10 mm</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grpSp>
        <p:nvGrpSpPr>
          <p:cNvPr id="30" name="Group 29"/>
          <p:cNvGrpSpPr/>
          <p:nvPr/>
        </p:nvGrpSpPr>
        <p:grpSpPr>
          <a:xfrm>
            <a:off x="4876487" y="5668888"/>
            <a:ext cx="4023360" cy="3452638"/>
            <a:chOff x="8784736" y="4780021"/>
            <a:chExt cx="4220064" cy="3584733"/>
          </a:xfrm>
        </p:grpSpPr>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151" b="99247" l="438" r="99562"/>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101237" y="4927363"/>
              <a:ext cx="3546103" cy="3437391"/>
            </a:xfrm>
            <a:prstGeom prst="rect">
              <a:avLst/>
            </a:prstGeom>
          </p:spPr>
        </p:pic>
        <p:sp>
          <p:nvSpPr>
            <p:cNvPr id="10" name="TextBox 9"/>
            <p:cNvSpPr txBox="1"/>
            <p:nvPr/>
          </p:nvSpPr>
          <p:spPr>
            <a:xfrm>
              <a:off x="8833249" y="7528214"/>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P1</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18" name="TextBox 17"/>
            <p:cNvSpPr txBox="1"/>
            <p:nvPr/>
          </p:nvSpPr>
          <p:spPr>
            <a:xfrm>
              <a:off x="12091737" y="7004881"/>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P6</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19" name="TextBox 18"/>
            <p:cNvSpPr txBox="1"/>
            <p:nvPr/>
          </p:nvSpPr>
          <p:spPr>
            <a:xfrm>
              <a:off x="12062085" y="5301126"/>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P5</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20" name="TextBox 19"/>
            <p:cNvSpPr txBox="1"/>
            <p:nvPr/>
          </p:nvSpPr>
          <p:spPr>
            <a:xfrm>
              <a:off x="11011934" y="4780021"/>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P4</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21" name="TextBox 20"/>
            <p:cNvSpPr txBox="1"/>
            <p:nvPr/>
          </p:nvSpPr>
          <p:spPr>
            <a:xfrm>
              <a:off x="8784736" y="5319754"/>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P3</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22" name="TextBox 21"/>
            <p:cNvSpPr txBox="1"/>
            <p:nvPr/>
          </p:nvSpPr>
          <p:spPr>
            <a:xfrm>
              <a:off x="8814430" y="5879499"/>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000" dirty="0" smtClean="0">
                  <a:solidFill>
                    <a:schemeClr val="accent1">
                      <a:lumMod val="50000"/>
                    </a:schemeClr>
                  </a:solidFill>
                </a:rPr>
                <a:t>P2</a:t>
              </a:r>
              <a:endParaRPr kumimoji="0" lang="en-US" sz="2000" b="0" i="0" u="none" strike="noStrike" cap="none" spc="0" normalizeH="0" baseline="0" dirty="0">
                <a:ln>
                  <a:noFill/>
                </a:ln>
                <a:solidFill>
                  <a:schemeClr val="accent1">
                    <a:lumMod val="50000"/>
                  </a:schemeClr>
                </a:solidFill>
                <a:effectLst/>
                <a:uFillTx/>
                <a:sym typeface="Helvetica Light"/>
              </a:endParaRPr>
            </a:p>
          </p:txBody>
        </p:sp>
        <p:sp>
          <p:nvSpPr>
            <p:cNvPr id="23" name="TextBox 22"/>
            <p:cNvSpPr txBox="1"/>
            <p:nvPr/>
          </p:nvSpPr>
          <p:spPr>
            <a:xfrm>
              <a:off x="12091736" y="7491508"/>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P7</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grpSp>
      <p:grpSp>
        <p:nvGrpSpPr>
          <p:cNvPr id="29" name="Group 28"/>
          <p:cNvGrpSpPr/>
          <p:nvPr/>
        </p:nvGrpSpPr>
        <p:grpSpPr>
          <a:xfrm>
            <a:off x="550228" y="5672634"/>
            <a:ext cx="4023360" cy="3452638"/>
            <a:chOff x="4931395" y="4780021"/>
            <a:chExt cx="4241021" cy="3584734"/>
          </a:xfrm>
        </p:grpSpPr>
        <p:pic>
          <p:nvPicPr>
            <p:cNvPr id="2" name="Picture 1"/>
            <p:cNvPicPr>
              <a:picLocks noChangeAspect="1"/>
            </p:cNvPicPr>
            <p:nvPr/>
          </p:nvPicPr>
          <p:blipFill>
            <a:blip r:embed="rId6">
              <a:extLst>
                <a:ext uri="{BEBA8EAE-BF5A-486C-A8C5-ECC9F3942E4B}">
                  <a14:imgProps xmlns:a14="http://schemas.microsoft.com/office/drawing/2010/main">
                    <a14:imgLayer r:embed="rId7">
                      <a14:imgEffect>
                        <a14:backgroundRemoval t="0" b="98752" l="0" r="99583"/>
                      </a14:imgEffect>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333479" y="4943258"/>
              <a:ext cx="3412006" cy="3421497"/>
            </a:xfrm>
            <a:prstGeom prst="rect">
              <a:avLst/>
            </a:prstGeom>
          </p:spPr>
        </p:pic>
        <p:sp>
          <p:nvSpPr>
            <p:cNvPr id="6" name="TextBox 5"/>
            <p:cNvSpPr txBox="1"/>
            <p:nvPr/>
          </p:nvSpPr>
          <p:spPr>
            <a:xfrm>
              <a:off x="8259353" y="7510343"/>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P1</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12" name="TextBox 11"/>
            <p:cNvSpPr txBox="1"/>
            <p:nvPr/>
          </p:nvSpPr>
          <p:spPr>
            <a:xfrm>
              <a:off x="4942417" y="5919165"/>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P6</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13" name="TextBox 12"/>
            <p:cNvSpPr txBox="1"/>
            <p:nvPr/>
          </p:nvSpPr>
          <p:spPr>
            <a:xfrm>
              <a:off x="4931395" y="5308666"/>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P5</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14" name="TextBox 13"/>
            <p:cNvSpPr txBox="1"/>
            <p:nvPr/>
          </p:nvSpPr>
          <p:spPr>
            <a:xfrm>
              <a:off x="7206165" y="4780021"/>
              <a:ext cx="913063" cy="4260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P4</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15" name="TextBox 14"/>
            <p:cNvSpPr txBox="1"/>
            <p:nvPr/>
          </p:nvSpPr>
          <p:spPr>
            <a:xfrm>
              <a:off x="8234506" y="5301127"/>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P3</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16" name="TextBox 15"/>
            <p:cNvSpPr txBox="1"/>
            <p:nvPr/>
          </p:nvSpPr>
          <p:spPr>
            <a:xfrm>
              <a:off x="8246540" y="6960246"/>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P2</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17" name="TextBox 16"/>
            <p:cNvSpPr txBox="1"/>
            <p:nvPr/>
          </p:nvSpPr>
          <p:spPr>
            <a:xfrm>
              <a:off x="4959849" y="7528214"/>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P7</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25" name="Rounded Rectangle 24"/>
            <p:cNvSpPr/>
            <p:nvPr/>
          </p:nvSpPr>
          <p:spPr>
            <a:xfrm>
              <a:off x="7020581" y="7574240"/>
              <a:ext cx="365760" cy="182880"/>
            </a:xfrm>
            <a:prstGeom prst="roundRect">
              <a:avLst/>
            </a:prstGeom>
            <a:solidFill>
              <a:srgbClr val="004F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26" name="Rounded Rectangle 25"/>
          <p:cNvSpPr/>
          <p:nvPr/>
        </p:nvSpPr>
        <p:spPr>
          <a:xfrm>
            <a:off x="6170644" y="8404844"/>
            <a:ext cx="731520" cy="182880"/>
          </a:xfrm>
          <a:prstGeom prst="roundRect">
            <a:avLst/>
          </a:prstGeom>
          <a:solidFill>
            <a:srgbClr val="014E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24" name="Picture 23"/>
          <p:cNvPicPr>
            <a:picLocks noChangeAspect="1"/>
          </p:cNvPicPr>
          <p:nvPr/>
        </p:nvPicPr>
        <p:blipFill rotWithShape="1">
          <a:blip r:embed="rId8"/>
          <a:srcRect l="35756" t="33472" r="36573" b="22231"/>
          <a:stretch/>
        </p:blipFill>
        <p:spPr>
          <a:xfrm>
            <a:off x="-3474171" y="7170681"/>
            <a:ext cx="3190239" cy="2871216"/>
          </a:xfrm>
          <a:prstGeom prst="rect">
            <a:avLst/>
          </a:prstGeom>
        </p:spPr>
      </p:pic>
      <p:grpSp>
        <p:nvGrpSpPr>
          <p:cNvPr id="9" name="Group 8"/>
          <p:cNvGrpSpPr/>
          <p:nvPr/>
        </p:nvGrpSpPr>
        <p:grpSpPr>
          <a:xfrm>
            <a:off x="9182386" y="5974452"/>
            <a:ext cx="3521669" cy="2679557"/>
            <a:chOff x="8971520" y="2227518"/>
            <a:chExt cx="3521669" cy="2679557"/>
          </a:xfrm>
        </p:grpSpPr>
        <p:sp>
          <p:nvSpPr>
            <p:cNvPr id="44" name="TextBox 43"/>
            <p:cNvSpPr txBox="1"/>
            <p:nvPr/>
          </p:nvSpPr>
          <p:spPr>
            <a:xfrm>
              <a:off x="10080079" y="222751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P4</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48" name="TextBox 47"/>
            <p:cNvSpPr txBox="1"/>
            <p:nvPr/>
          </p:nvSpPr>
          <p:spPr>
            <a:xfrm>
              <a:off x="8971520" y="439840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P7</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49" name="TextBox 48"/>
            <p:cNvSpPr txBox="1"/>
            <p:nvPr/>
          </p:nvSpPr>
          <p:spPr>
            <a:xfrm>
              <a:off x="8971520" y="3530356"/>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P6</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51" name="TextBox 50"/>
            <p:cNvSpPr txBox="1"/>
            <p:nvPr/>
          </p:nvSpPr>
          <p:spPr>
            <a:xfrm>
              <a:off x="8984245" y="265631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P5</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52" name="TextBox 51"/>
            <p:cNvSpPr txBox="1"/>
            <p:nvPr/>
          </p:nvSpPr>
          <p:spPr>
            <a:xfrm>
              <a:off x="11566809" y="2624186"/>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P3</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53" name="TextBox 52"/>
            <p:cNvSpPr txBox="1"/>
            <p:nvPr/>
          </p:nvSpPr>
          <p:spPr>
            <a:xfrm>
              <a:off x="11566809" y="3345715"/>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P2</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54" name="TextBox 53"/>
            <p:cNvSpPr txBox="1"/>
            <p:nvPr/>
          </p:nvSpPr>
          <p:spPr>
            <a:xfrm>
              <a:off x="11566809" y="4435151"/>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P1</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grpSp>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57991" y="2359657"/>
            <a:ext cx="3558468" cy="3200400"/>
          </a:xfrm>
          <a:prstGeom prst="rect">
            <a:avLst/>
          </a:prstGeom>
        </p:spPr>
      </p:pic>
      <p:pic>
        <p:nvPicPr>
          <p:cNvPr id="37" name="Picture 36"/>
          <p:cNvPicPr>
            <a:picLocks noChangeAspect="1"/>
          </p:cNvPicPr>
          <p:nvPr/>
        </p:nvPicPr>
        <p:blipFill rotWithShape="1">
          <a:blip r:embed="rId10"/>
          <a:srcRect l="28944" t="16629" r="41637" b="36219"/>
          <a:stretch/>
        </p:blipFill>
        <p:spPr>
          <a:xfrm>
            <a:off x="9340684" y="2573341"/>
            <a:ext cx="3145558" cy="2834640"/>
          </a:xfrm>
          <a:prstGeom prst="rect">
            <a:avLst/>
          </a:prstGeom>
        </p:spPr>
      </p:pic>
    </p:spTree>
    <p:extLst>
      <p:ext uri="{BB962C8B-B14F-4D97-AF65-F5344CB8AC3E}">
        <p14:creationId xmlns:p14="http://schemas.microsoft.com/office/powerpoint/2010/main" val="42265325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1">
                                            <p:txEl>
                                              <p:pRg st="5" end="5"/>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11">
                                            <p:txEl>
                                              <p:pRg st="6" end="6"/>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2000" fill="hold"/>
                                        <p:tgtEl>
                                          <p:spTgt spid="11">
                                            <p:txEl>
                                              <p:pRg st="7" end="7"/>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444500" lvl="8" indent="-444500">
              <a:buSzPct val="75000"/>
              <a:defRPr sz="1800"/>
            </a:pPr>
            <a:r>
              <a:rPr lang="en-US" sz="3200" b="1" dirty="0">
                <a:latin typeface="Calibri" panose="020F0502020204030204" pitchFamily="34" charset="0"/>
                <a:cs typeface="Calibri" panose="020F0502020204030204" pitchFamily="34" charset="0"/>
              </a:rPr>
              <a:t>Workflow of the semi real-time interventional device alignment </a:t>
            </a:r>
          </a:p>
        </p:txBody>
      </p:sp>
      <p:pic>
        <p:nvPicPr>
          <p:cNvPr id="38" name="Picture 37"/>
          <p:cNvPicPr>
            <a:picLocks noChangeAspect="1"/>
          </p:cNvPicPr>
          <p:nvPr/>
        </p:nvPicPr>
        <p:blipFill rotWithShape="1">
          <a:blip r:embed="rId3"/>
          <a:srcRect l="12920" t="25390" r="52212" b="22439"/>
          <a:stretch/>
        </p:blipFill>
        <p:spPr>
          <a:xfrm>
            <a:off x="4204236" y="2586366"/>
            <a:ext cx="3369660" cy="2834640"/>
          </a:xfrm>
          <a:prstGeom prst="rect">
            <a:avLst/>
          </a:prstGeom>
        </p:spPr>
      </p:pic>
      <p:pic>
        <p:nvPicPr>
          <p:cNvPr id="41" name="Picture 40"/>
          <p:cNvPicPr>
            <a:picLocks noChangeAspect="1"/>
          </p:cNvPicPr>
          <p:nvPr/>
        </p:nvPicPr>
        <p:blipFill rotWithShape="1">
          <a:blip r:embed="rId4"/>
          <a:srcRect l="21221" t="39429" r="45573" b="22653"/>
          <a:stretch/>
        </p:blipFill>
        <p:spPr>
          <a:xfrm>
            <a:off x="7702168" y="2576562"/>
            <a:ext cx="4320481" cy="2773839"/>
          </a:xfrm>
          <a:prstGeom prst="rect">
            <a:avLst/>
          </a:prstGeom>
        </p:spPr>
      </p:pic>
      <p:sp>
        <p:nvSpPr>
          <p:cNvPr id="5" name="TextBox 4"/>
          <p:cNvSpPr txBox="1"/>
          <p:nvPr/>
        </p:nvSpPr>
        <p:spPr>
          <a:xfrm>
            <a:off x="-4586832" y="556972"/>
            <a:ext cx="3619238"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dirty="0" smtClean="0">
                <a:solidFill>
                  <a:srgbClr val="000000"/>
                </a:solidFill>
              </a:rPr>
              <a:t>Micro positioning device image</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46524" t="49872" r="35204" b="28618"/>
          <a:stretch/>
        </p:blipFill>
        <p:spPr>
          <a:xfrm>
            <a:off x="734616" y="2586366"/>
            <a:ext cx="3210450" cy="2834640"/>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86832" y="3388132"/>
            <a:ext cx="4267200" cy="3200400"/>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8282" y="6140164"/>
            <a:ext cx="5181600" cy="3108960"/>
          </a:xfrm>
          <a:prstGeom prst="rect">
            <a:avLst/>
          </a:prstGeom>
        </p:spPr>
      </p:pic>
      <p:pic>
        <p:nvPicPr>
          <p:cNvPr id="3" name="Picture 2"/>
          <p:cNvPicPr>
            <a:picLocks noChangeAspect="1"/>
          </p:cNvPicPr>
          <p:nvPr/>
        </p:nvPicPr>
        <p:blipFill rotWithShape="1">
          <a:blip r:embed="rId8"/>
          <a:srcRect l="38378" t="39172" r="11260" b="11610"/>
          <a:stretch/>
        </p:blipFill>
        <p:spPr>
          <a:xfrm>
            <a:off x="5819882" y="5946253"/>
            <a:ext cx="6552729" cy="3600400"/>
          </a:xfrm>
          <a:prstGeom prst="rect">
            <a:avLst/>
          </a:prstGeom>
        </p:spPr>
      </p:pic>
    </p:spTree>
    <p:extLst>
      <p:ext uri="{BB962C8B-B14F-4D97-AF65-F5344CB8AC3E}">
        <p14:creationId xmlns:p14="http://schemas.microsoft.com/office/powerpoint/2010/main" val="685397204"/>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444500" lvl="8" indent="-444500">
              <a:buSzPct val="75000"/>
              <a:defRPr sz="1800"/>
            </a:pPr>
            <a:r>
              <a:rPr lang="en-US" sz="3200" b="1" dirty="0">
                <a:latin typeface="Calibri" panose="020F0502020204030204" pitchFamily="34" charset="0"/>
                <a:cs typeface="Calibri" panose="020F0502020204030204" pitchFamily="34" charset="0"/>
              </a:rPr>
              <a:t>Workflow of the semi real-time interventional device alignment </a:t>
            </a:r>
          </a:p>
        </p:txBody>
      </p:sp>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l="13357" t="11529" r="13808" b="12667"/>
          <a:stretch/>
        </p:blipFill>
        <p:spPr>
          <a:xfrm>
            <a:off x="105217" y="4647531"/>
            <a:ext cx="1949632" cy="1463040"/>
          </a:xfrm>
          <a:prstGeom prst="rect">
            <a:avLst/>
          </a:prstGeom>
        </p:spPr>
      </p:pic>
      <p:sp>
        <p:nvSpPr>
          <p:cNvPr id="10" name="Rounded Rectangle 9">
            <a:hlinkClick r:id="" action="ppaction://hlinkshowjump?jump=nextslide"/>
          </p:cNvPr>
          <p:cNvSpPr/>
          <p:nvPr/>
        </p:nvSpPr>
        <p:spPr>
          <a:xfrm>
            <a:off x="6193444" y="3257442"/>
            <a:ext cx="2759460"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rPr>
              <a:t>Nearly real-time</a:t>
            </a:r>
          </a:p>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dirty="0" smtClean="0">
                <a:ln>
                  <a:noFill/>
                </a:ln>
                <a:solidFill>
                  <a:schemeClr val="tx1"/>
                </a:solidFill>
                <a:effectLst/>
                <a:uFillTx/>
                <a:latin typeface="Calibri" panose="020F0502020204030204" pitchFamily="34" charset="0"/>
                <a:cs typeface="Calibri" panose="020F0502020204030204" pitchFamily="34" charset="0"/>
                <a:sym typeface="Helvetica Light"/>
              </a:rPr>
              <a:t>image acquisition</a:t>
            </a:r>
            <a:endPar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14" name="Rounded Rectangle 13">
            <a:hlinkClick r:id="" action="ppaction://hlinkshowjump?jump=nextslide"/>
          </p:cNvPr>
          <p:cNvSpPr/>
          <p:nvPr/>
        </p:nvSpPr>
        <p:spPr>
          <a:xfrm>
            <a:off x="9780606" y="3203087"/>
            <a:ext cx="2926080"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rtl="0" latinLnBrk="1" hangingPunct="0"/>
            <a:r>
              <a:rPr lang="en-US" sz="2800" dirty="0" smtClean="0">
                <a:solidFill>
                  <a:schemeClr val="tx1"/>
                </a:solidFill>
                <a:latin typeface="Calibri" panose="020F0502020204030204" pitchFamily="34" charset="0"/>
                <a:cs typeface="Calibri" panose="020F0502020204030204" pitchFamily="34" charset="0"/>
              </a:rPr>
              <a:t>Navigation </a:t>
            </a:r>
          </a:p>
          <a:p>
            <a:pPr rtl="0" latinLnBrk="1" hangingPunct="0"/>
            <a:r>
              <a:rPr lang="en-US" sz="2800" dirty="0" smtClean="0">
                <a:solidFill>
                  <a:schemeClr val="tx1"/>
                </a:solidFill>
                <a:latin typeface="Calibri" panose="020F0502020204030204" pitchFamily="34" charset="0"/>
                <a:cs typeface="Calibri" panose="020F0502020204030204" pitchFamily="34" charset="0"/>
              </a:rPr>
              <a:t>workstation</a:t>
            </a:r>
            <a:endParaRPr lang="en-US" sz="2800" dirty="0">
              <a:solidFill>
                <a:schemeClr val="tx1"/>
              </a:solidFill>
              <a:latin typeface="Calibri" panose="020F0502020204030204" pitchFamily="34" charset="0"/>
              <a:cs typeface="Calibri" panose="020F0502020204030204" pitchFamily="34" charset="0"/>
            </a:endParaRPr>
          </a:p>
        </p:txBody>
      </p:sp>
      <p:sp>
        <p:nvSpPr>
          <p:cNvPr id="15" name="Rounded Rectangle 14">
            <a:hlinkClick r:id="" action="ppaction://hlinkshowjump?jump=nextslide"/>
          </p:cNvPr>
          <p:cNvSpPr/>
          <p:nvPr/>
        </p:nvSpPr>
        <p:spPr>
          <a:xfrm>
            <a:off x="1457323" y="6689532"/>
            <a:ext cx="1938528" cy="2020411"/>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Robotic/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mechanical device</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 translation</a:t>
            </a:r>
            <a:endParaRPr lang="en-US" sz="2800" dirty="0">
              <a:solidFill>
                <a:schemeClr val="tx1"/>
              </a:solidFill>
              <a:latin typeface="Calibri" panose="020F0502020204030204" pitchFamily="34" charset="0"/>
              <a:cs typeface="Calibri" panose="020F0502020204030204" pitchFamily="34" charset="0"/>
            </a:endParaRPr>
          </a:p>
        </p:txBody>
      </p:sp>
      <p:sp>
        <p:nvSpPr>
          <p:cNvPr id="5" name="TextBox 4"/>
          <p:cNvSpPr txBox="1"/>
          <p:nvPr/>
        </p:nvSpPr>
        <p:spPr>
          <a:xfrm>
            <a:off x="-4586832" y="556972"/>
            <a:ext cx="3619238"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dirty="0" smtClean="0">
                <a:solidFill>
                  <a:srgbClr val="000000"/>
                </a:solidFill>
              </a:rPr>
              <a:t>Micro positioning device image</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8" name="Rounded Rectangle 27">
            <a:hlinkClick r:id="" action="ppaction://hlinkshowjump?jump=nextslide"/>
          </p:cNvPr>
          <p:cNvSpPr/>
          <p:nvPr/>
        </p:nvSpPr>
        <p:spPr>
          <a:xfrm>
            <a:off x="9547264" y="6055715"/>
            <a:ext cx="3291840" cy="1069848"/>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Rotational</a:t>
            </a:r>
            <a:r>
              <a:rPr lang="en-US" sz="2800" dirty="0">
                <a:solidFill>
                  <a:schemeClr val="tx1"/>
                </a:solidFill>
                <a:latin typeface="Calibri" panose="020F0502020204030204" pitchFamily="34" charset="0"/>
                <a:cs typeface="Calibri" panose="020F0502020204030204" pitchFamily="34" charset="0"/>
              </a:rPr>
              <a:t> </a:t>
            </a:r>
            <a:r>
              <a:rPr lang="en-US" sz="2800" dirty="0" smtClean="0">
                <a:solidFill>
                  <a:schemeClr val="tx1"/>
                </a:solidFill>
                <a:latin typeface="Calibri" panose="020F0502020204030204" pitchFamily="34" charset="0"/>
                <a:cs typeface="Calibri" panose="020F0502020204030204" pitchFamily="34" charset="0"/>
              </a:rPr>
              <a:t>alignment </a:t>
            </a:r>
            <a:r>
              <a:rPr lang="en-US" sz="2800" dirty="0">
                <a:solidFill>
                  <a:schemeClr val="tx1"/>
                </a:solidFill>
                <a:latin typeface="Calibri" panose="020F0502020204030204" pitchFamily="34" charset="0"/>
                <a:cs typeface="Calibri" panose="020F0502020204030204" pitchFamily="34" charset="0"/>
              </a:rPr>
              <a:t>detection</a:t>
            </a:r>
          </a:p>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6832" y="3388132"/>
            <a:ext cx="4267200" cy="3200400"/>
          </a:xfrm>
          <a:prstGeom prst="rect">
            <a:avLst/>
          </a:prstGeom>
        </p:spPr>
      </p:pic>
      <p:sp>
        <p:nvSpPr>
          <p:cNvPr id="31" name="Rounded Rectangle 30">
            <a:hlinkClick r:id="" action="ppaction://hlinkshowjump?jump=nextslide"/>
          </p:cNvPr>
          <p:cNvSpPr/>
          <p:nvPr/>
        </p:nvSpPr>
        <p:spPr>
          <a:xfrm>
            <a:off x="9526736" y="7950941"/>
            <a:ext cx="3291840" cy="1069848"/>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Alignment controller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processing</a:t>
            </a:r>
            <a:endParaRPr lang="en-US" sz="2800" dirty="0">
              <a:solidFill>
                <a:schemeClr val="tx1"/>
              </a:solidFill>
              <a:latin typeface="Calibri" panose="020F0502020204030204" pitchFamily="34" charset="0"/>
              <a:cs typeface="Calibri" panose="020F0502020204030204" pitchFamily="34" charset="0"/>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714" y="4280146"/>
            <a:ext cx="5029200" cy="3017520"/>
          </a:xfrm>
          <a:prstGeom prst="rect">
            <a:avLst/>
          </a:prstGeom>
        </p:spPr>
      </p:pic>
      <p:sp>
        <p:nvSpPr>
          <p:cNvPr id="33" name="Rounded Rectangle 32">
            <a:hlinkClick r:id="" action="ppaction://hlinkshowjump?jump=nextslide"/>
          </p:cNvPr>
          <p:cNvSpPr/>
          <p:nvPr/>
        </p:nvSpPr>
        <p:spPr>
          <a:xfrm>
            <a:off x="3642608" y="6075628"/>
            <a:ext cx="3291840" cy="1069848"/>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Translational             alignment </a:t>
            </a:r>
            <a:r>
              <a:rPr lang="en-US" sz="2800" dirty="0">
                <a:solidFill>
                  <a:schemeClr val="tx1"/>
                </a:solidFill>
                <a:latin typeface="Calibri" panose="020F0502020204030204" pitchFamily="34" charset="0"/>
                <a:cs typeface="Calibri" panose="020F0502020204030204" pitchFamily="34" charset="0"/>
              </a:rPr>
              <a:t>detection</a:t>
            </a:r>
          </a:p>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p:txBody>
      </p:sp>
      <p:sp>
        <p:nvSpPr>
          <p:cNvPr id="34" name="Rounded Rectangle 33">
            <a:hlinkClick r:id="" action="ppaction://hlinkshowjump?jump=nextslide"/>
          </p:cNvPr>
          <p:cNvSpPr/>
          <p:nvPr/>
        </p:nvSpPr>
        <p:spPr>
          <a:xfrm>
            <a:off x="3714616" y="7970313"/>
            <a:ext cx="3223988"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Alignment controller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processing</a:t>
            </a:r>
            <a:endParaRPr lang="en-US" sz="2800" dirty="0">
              <a:solidFill>
                <a:schemeClr val="tx1"/>
              </a:solidFill>
              <a:latin typeface="Calibri" panose="020F0502020204030204" pitchFamily="34" charset="0"/>
              <a:cs typeface="Calibri" panose="020F0502020204030204" pitchFamily="34" charset="0"/>
            </a:endParaRPr>
          </a:p>
        </p:txBody>
      </p:sp>
      <p:sp>
        <p:nvSpPr>
          <p:cNvPr id="35" name="Rounded Rectangle 34">
            <a:hlinkClick r:id="" action="ppaction://hlinkshowjump?jump=nextslide"/>
          </p:cNvPr>
          <p:cNvSpPr/>
          <p:nvPr/>
        </p:nvSpPr>
        <p:spPr>
          <a:xfrm>
            <a:off x="7244177" y="6572866"/>
            <a:ext cx="1929384" cy="2020411"/>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a:solidFill>
                  <a:schemeClr val="tx1"/>
                </a:solidFill>
                <a:latin typeface="Calibri" panose="020F0502020204030204" pitchFamily="34" charset="0"/>
                <a:cs typeface="Calibri" panose="020F0502020204030204" pitchFamily="34" charset="0"/>
              </a:rPr>
              <a:t>Robotic</a:t>
            </a:r>
            <a:r>
              <a:rPr lang="en-US" sz="2800" dirty="0" smtClean="0">
                <a:solidFill>
                  <a:schemeClr val="tx1"/>
                </a:solidFill>
                <a:latin typeface="Calibri" panose="020F0502020204030204" pitchFamily="34" charset="0"/>
                <a:cs typeface="Calibri" panose="020F0502020204030204" pitchFamily="34" charset="0"/>
              </a:rPr>
              <a:t>/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mechanical device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rotation</a:t>
            </a:r>
            <a:endParaRPr lang="en-US" sz="2800" dirty="0">
              <a:solidFill>
                <a:schemeClr val="tx1"/>
              </a:solidFill>
              <a:latin typeface="Calibri" panose="020F0502020204030204" pitchFamily="34" charset="0"/>
              <a:cs typeface="Calibri" panose="020F0502020204030204" pitchFamily="34" charset="0"/>
            </a:endParaRPr>
          </a:p>
        </p:txBody>
      </p:sp>
      <p:sp>
        <p:nvSpPr>
          <p:cNvPr id="27" name="Rounded Rectangle 26">
            <a:hlinkClick r:id="" action="ppaction://hlinkshowjump?jump=nextslide"/>
          </p:cNvPr>
          <p:cNvSpPr/>
          <p:nvPr/>
        </p:nvSpPr>
        <p:spPr>
          <a:xfrm>
            <a:off x="2560782" y="3308366"/>
            <a:ext cx="2759460"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rPr>
              <a:t>MRI host</a:t>
            </a:r>
          </a:p>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dirty="0" smtClean="0">
                <a:ln>
                  <a:noFill/>
                </a:ln>
                <a:solidFill>
                  <a:schemeClr val="tx1"/>
                </a:solidFill>
                <a:effectLst/>
                <a:uFillTx/>
                <a:latin typeface="Calibri" panose="020F0502020204030204" pitchFamily="34" charset="0"/>
                <a:cs typeface="Calibri" panose="020F0502020204030204" pitchFamily="34" charset="0"/>
                <a:sym typeface="Helvetica Light"/>
              </a:rPr>
              <a:t> workstation</a:t>
            </a:r>
            <a:endPar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cxnSp>
        <p:nvCxnSpPr>
          <p:cNvPr id="3" name="Straight Connector 2"/>
          <p:cNvCxnSpPr>
            <a:stCxn id="24" idx="0"/>
          </p:cNvCxnSpPr>
          <p:nvPr/>
        </p:nvCxnSpPr>
        <p:spPr>
          <a:xfrm flipV="1">
            <a:off x="1080033" y="3823043"/>
            <a:ext cx="0" cy="824488"/>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8" name="Straight Arrow Connector 7"/>
          <p:cNvCxnSpPr/>
          <p:nvPr/>
        </p:nvCxnSpPr>
        <p:spPr>
          <a:xfrm>
            <a:off x="1078920" y="3829523"/>
            <a:ext cx="146304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9" name="Straight Arrow Connector 28"/>
          <p:cNvCxnSpPr/>
          <p:nvPr/>
        </p:nvCxnSpPr>
        <p:spPr>
          <a:xfrm>
            <a:off x="5331976" y="3799283"/>
            <a:ext cx="82296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0" name="Straight Arrow Connector 29"/>
          <p:cNvCxnSpPr/>
          <p:nvPr/>
        </p:nvCxnSpPr>
        <p:spPr>
          <a:xfrm>
            <a:off x="8952904" y="3790921"/>
            <a:ext cx="82296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2" name="Straight Arrow Connector 11"/>
          <p:cNvCxnSpPr/>
          <p:nvPr/>
        </p:nvCxnSpPr>
        <p:spPr>
          <a:xfrm>
            <a:off x="11243646" y="4318355"/>
            <a:ext cx="0" cy="173736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6" name="Straight Arrow Connector 15"/>
          <p:cNvCxnSpPr>
            <a:stCxn id="28" idx="2"/>
            <a:endCxn id="31" idx="0"/>
          </p:cNvCxnSpPr>
          <p:nvPr/>
        </p:nvCxnSpPr>
        <p:spPr>
          <a:xfrm flipH="1">
            <a:off x="11172656" y="7125563"/>
            <a:ext cx="0" cy="82537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6" name="Straight Connector 35"/>
          <p:cNvCxnSpPr>
            <a:stCxn id="31" idx="1"/>
          </p:cNvCxnSpPr>
          <p:nvPr/>
        </p:nvCxnSpPr>
        <p:spPr>
          <a:xfrm flipH="1">
            <a:off x="9385004" y="8485865"/>
            <a:ext cx="141732"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39" name="Straight Connector 38"/>
          <p:cNvCxnSpPr/>
          <p:nvPr/>
        </p:nvCxnSpPr>
        <p:spPr>
          <a:xfrm flipV="1">
            <a:off x="9385004" y="7562800"/>
            <a:ext cx="0" cy="91440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42" name="Straight Arrow Connector 41"/>
          <p:cNvCxnSpPr/>
          <p:nvPr/>
        </p:nvCxnSpPr>
        <p:spPr>
          <a:xfrm flipH="1">
            <a:off x="3395851" y="7707699"/>
            <a:ext cx="18288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4" name="Straight Connector 43"/>
          <p:cNvCxnSpPr>
            <a:stCxn id="35" idx="1"/>
            <a:endCxn id="35" idx="1"/>
          </p:cNvCxnSpPr>
          <p:nvPr/>
        </p:nvCxnSpPr>
        <p:spPr>
          <a:xfrm>
            <a:off x="7244177" y="7583072"/>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49" name="Straight Arrow Connector 48"/>
          <p:cNvCxnSpPr>
            <a:stCxn id="33" idx="2"/>
            <a:endCxn id="34" idx="0"/>
          </p:cNvCxnSpPr>
          <p:nvPr/>
        </p:nvCxnSpPr>
        <p:spPr>
          <a:xfrm>
            <a:off x="5288528" y="7145476"/>
            <a:ext cx="0" cy="824837"/>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3" name="Straight Connector 52"/>
          <p:cNvCxnSpPr/>
          <p:nvPr/>
        </p:nvCxnSpPr>
        <p:spPr>
          <a:xfrm flipV="1">
            <a:off x="3578731" y="7699737"/>
            <a:ext cx="0" cy="82296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55" name="Straight Arrow Connector 54"/>
          <p:cNvCxnSpPr/>
          <p:nvPr/>
        </p:nvCxnSpPr>
        <p:spPr>
          <a:xfrm flipH="1">
            <a:off x="9166696" y="7541096"/>
            <a:ext cx="22860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7" name="Straight Connector 56"/>
          <p:cNvCxnSpPr>
            <a:stCxn id="34" idx="1"/>
            <a:endCxn id="34" idx="1"/>
          </p:cNvCxnSpPr>
          <p:nvPr/>
        </p:nvCxnSpPr>
        <p:spPr>
          <a:xfrm>
            <a:off x="3714616" y="8503793"/>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59" name="Straight Connector 58"/>
          <p:cNvCxnSpPr>
            <a:stCxn id="34" idx="1"/>
            <a:endCxn id="34" idx="1"/>
          </p:cNvCxnSpPr>
          <p:nvPr/>
        </p:nvCxnSpPr>
        <p:spPr>
          <a:xfrm>
            <a:off x="3714616" y="8503793"/>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61" name="Straight Connector 60"/>
          <p:cNvCxnSpPr/>
          <p:nvPr/>
        </p:nvCxnSpPr>
        <p:spPr>
          <a:xfrm>
            <a:off x="3602648" y="8503792"/>
            <a:ext cx="91440"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1" name="Straight Connector 70"/>
          <p:cNvCxnSpPr/>
          <p:nvPr/>
        </p:nvCxnSpPr>
        <p:spPr>
          <a:xfrm flipH="1" flipV="1">
            <a:off x="1029792" y="7699737"/>
            <a:ext cx="365760" cy="1"/>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3" name="Straight Arrow Connector 72"/>
          <p:cNvCxnSpPr/>
          <p:nvPr/>
        </p:nvCxnSpPr>
        <p:spPr>
          <a:xfrm flipV="1">
            <a:off x="1029792" y="6156053"/>
            <a:ext cx="0" cy="1543684"/>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75" name="Straight Connector 74"/>
          <p:cNvCxnSpPr/>
          <p:nvPr/>
        </p:nvCxnSpPr>
        <p:spPr>
          <a:xfrm flipH="1" flipV="1">
            <a:off x="7131040" y="7562800"/>
            <a:ext cx="91440"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7" name="Straight Connector 76"/>
          <p:cNvCxnSpPr/>
          <p:nvPr/>
        </p:nvCxnSpPr>
        <p:spPr>
          <a:xfrm flipV="1">
            <a:off x="7117328" y="6604992"/>
            <a:ext cx="0" cy="950976"/>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8" name="Straight Arrow Connector 77"/>
          <p:cNvCxnSpPr/>
          <p:nvPr/>
        </p:nvCxnSpPr>
        <p:spPr>
          <a:xfrm flipH="1">
            <a:off x="6934448" y="6604992"/>
            <a:ext cx="18288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161718199"/>
      </p:ext>
    </p:extLst>
  </p:cSld>
  <p:clrMapOvr>
    <a:masterClrMapping/>
  </p:clrMapOvr>
  <p:transition spd="med"/>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White">
  <a:themeElements>
    <a:clrScheme name="Benutzerdefiniert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2D050">
            <a:alpha val="50000"/>
          </a:srgbClr>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Benutzerdefiniert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emplate/>
  <TotalTime>8747</TotalTime>
  <Words>2603</Words>
  <Application>Microsoft Office PowerPoint</Application>
  <PresentationFormat>Custom</PresentationFormat>
  <Paragraphs>900</Paragraphs>
  <Slides>50</Slides>
  <Notes>47</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Arial</vt:lpstr>
      <vt:lpstr>Calibri</vt:lpstr>
      <vt:lpstr>Cambria Math</vt:lpstr>
      <vt:lpstr>Helvetica</vt:lpstr>
      <vt:lpstr>Helvetica Light</vt:lpstr>
      <vt:lpstr>Helvetica Light (Body)</vt:lpstr>
      <vt:lpstr>Helvetica Neue</vt:lpstr>
      <vt:lpstr>Lucida Grande CY</vt:lpstr>
      <vt:lpstr>Wingdings</vt:lpstr>
      <vt:lpstr>ヒラギノ角ゴ Pro W3</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Robert</dc:creator>
  <cp:lastModifiedBy>parisa</cp:lastModifiedBy>
  <cp:revision>1753</cp:revision>
  <dcterms:modified xsi:type="dcterms:W3CDTF">2018-10-22T15:07:22Z</dcterms:modified>
</cp:coreProperties>
</file>